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56"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80" r:id="rId24"/>
    <p:sldId id="281" r:id="rId25"/>
    <p:sldId id="282" r:id="rId26"/>
    <p:sldId id="284" r:id="rId27"/>
    <p:sldId id="285" r:id="rId28"/>
    <p:sldId id="291" r:id="rId29"/>
    <p:sldId id="292" r:id="rId30"/>
    <p:sldId id="293" r:id="rId31"/>
    <p:sldId id="294" r:id="rId32"/>
    <p:sldId id="296" r:id="rId33"/>
    <p:sldId id="297" r:id="rId34"/>
    <p:sldId id="29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74C8DD"/>
    <a:srgbClr val="44A8B3"/>
    <a:srgbClr val="F6820C"/>
    <a:srgbClr val="FBE5D6"/>
    <a:srgbClr val="FCCA3F"/>
    <a:srgbClr val="8FAAFA"/>
    <a:srgbClr val="8FAAE5"/>
    <a:srgbClr val="7367F6"/>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9" autoAdjust="0"/>
    <p:restoredTop sz="95039" autoAdjust="0"/>
  </p:normalViewPr>
  <p:slideViewPr>
    <p:cSldViewPr snapToGrid="0">
      <p:cViewPr>
        <p:scale>
          <a:sx n="66" d="100"/>
          <a:sy n="66" d="100"/>
        </p:scale>
        <p:origin x="461"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CDA83-B999-45E4-87B1-A114A1CF9213}" type="datetimeFigureOut">
              <a:rPr lang="en-IN" smtClean="0"/>
              <a:t>12-06-2025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96331C-CD2A-4A88-9073-98629FB667FE}" type="slidenum">
              <a:rPr lang="en-IN" smtClean="0"/>
              <a:t>‹#›</a:t>
            </a:fld>
            <a:endParaRPr lang="en-IN"/>
          </a:p>
        </p:txBody>
      </p:sp>
    </p:spTree>
    <p:extLst>
      <p:ext uri="{BB962C8B-B14F-4D97-AF65-F5344CB8AC3E}">
        <p14:creationId xmlns:p14="http://schemas.microsoft.com/office/powerpoint/2010/main" val="382297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a:t>
            </a:fld>
            <a:endParaRPr lang="en-IN"/>
          </a:p>
        </p:txBody>
      </p:sp>
    </p:spTree>
    <p:extLst>
      <p:ext uri="{BB962C8B-B14F-4D97-AF65-F5344CB8AC3E}">
        <p14:creationId xmlns:p14="http://schemas.microsoft.com/office/powerpoint/2010/main" val="303200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23</a:t>
            </a:fld>
            <a:endParaRPr lang="en-IN"/>
          </a:p>
        </p:txBody>
      </p:sp>
    </p:spTree>
    <p:extLst>
      <p:ext uri="{BB962C8B-B14F-4D97-AF65-F5344CB8AC3E}">
        <p14:creationId xmlns:p14="http://schemas.microsoft.com/office/powerpoint/2010/main" val="407412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24</a:t>
            </a:fld>
            <a:endParaRPr lang="en-IN"/>
          </a:p>
        </p:txBody>
      </p:sp>
    </p:spTree>
    <p:extLst>
      <p:ext uri="{BB962C8B-B14F-4D97-AF65-F5344CB8AC3E}">
        <p14:creationId xmlns:p14="http://schemas.microsoft.com/office/powerpoint/2010/main" val="2448400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25</a:t>
            </a:fld>
            <a:endParaRPr lang="en-IN"/>
          </a:p>
        </p:txBody>
      </p:sp>
    </p:spTree>
    <p:extLst>
      <p:ext uri="{BB962C8B-B14F-4D97-AF65-F5344CB8AC3E}">
        <p14:creationId xmlns:p14="http://schemas.microsoft.com/office/powerpoint/2010/main" val="1715016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26</a:t>
            </a:fld>
            <a:endParaRPr lang="en-IN"/>
          </a:p>
        </p:txBody>
      </p:sp>
    </p:spTree>
    <p:extLst>
      <p:ext uri="{BB962C8B-B14F-4D97-AF65-F5344CB8AC3E}">
        <p14:creationId xmlns:p14="http://schemas.microsoft.com/office/powerpoint/2010/main" val="1918704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27</a:t>
            </a:fld>
            <a:endParaRPr lang="en-IN"/>
          </a:p>
        </p:txBody>
      </p:sp>
    </p:spTree>
    <p:extLst>
      <p:ext uri="{BB962C8B-B14F-4D97-AF65-F5344CB8AC3E}">
        <p14:creationId xmlns:p14="http://schemas.microsoft.com/office/powerpoint/2010/main" val="2263385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28</a:t>
            </a:fld>
            <a:endParaRPr lang="en-IN"/>
          </a:p>
        </p:txBody>
      </p:sp>
    </p:spTree>
    <p:extLst>
      <p:ext uri="{BB962C8B-B14F-4D97-AF65-F5344CB8AC3E}">
        <p14:creationId xmlns:p14="http://schemas.microsoft.com/office/powerpoint/2010/main" val="88922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29</a:t>
            </a:fld>
            <a:endParaRPr lang="en-IN"/>
          </a:p>
        </p:txBody>
      </p:sp>
    </p:spTree>
    <p:extLst>
      <p:ext uri="{BB962C8B-B14F-4D97-AF65-F5344CB8AC3E}">
        <p14:creationId xmlns:p14="http://schemas.microsoft.com/office/powerpoint/2010/main" val="3146584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30</a:t>
            </a:fld>
            <a:endParaRPr lang="en-IN"/>
          </a:p>
        </p:txBody>
      </p:sp>
    </p:spTree>
    <p:extLst>
      <p:ext uri="{BB962C8B-B14F-4D97-AF65-F5344CB8AC3E}">
        <p14:creationId xmlns:p14="http://schemas.microsoft.com/office/powerpoint/2010/main" val="256092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31</a:t>
            </a:fld>
            <a:endParaRPr lang="en-IN"/>
          </a:p>
        </p:txBody>
      </p:sp>
    </p:spTree>
    <p:extLst>
      <p:ext uri="{BB962C8B-B14F-4D97-AF65-F5344CB8AC3E}">
        <p14:creationId xmlns:p14="http://schemas.microsoft.com/office/powerpoint/2010/main" val="11138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32</a:t>
            </a:fld>
            <a:endParaRPr lang="en-IN"/>
          </a:p>
        </p:txBody>
      </p:sp>
    </p:spTree>
    <p:extLst>
      <p:ext uri="{BB962C8B-B14F-4D97-AF65-F5344CB8AC3E}">
        <p14:creationId xmlns:p14="http://schemas.microsoft.com/office/powerpoint/2010/main" val="353344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12</a:t>
            </a:fld>
            <a:endParaRPr lang="en-IN"/>
          </a:p>
        </p:txBody>
      </p:sp>
    </p:spTree>
    <p:extLst>
      <p:ext uri="{BB962C8B-B14F-4D97-AF65-F5344CB8AC3E}">
        <p14:creationId xmlns:p14="http://schemas.microsoft.com/office/powerpoint/2010/main" val="3270815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33</a:t>
            </a:fld>
            <a:endParaRPr lang="en-IN"/>
          </a:p>
        </p:txBody>
      </p:sp>
    </p:spTree>
    <p:extLst>
      <p:ext uri="{BB962C8B-B14F-4D97-AF65-F5344CB8AC3E}">
        <p14:creationId xmlns:p14="http://schemas.microsoft.com/office/powerpoint/2010/main" val="3122138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34</a:t>
            </a:fld>
            <a:endParaRPr lang="en-IN"/>
          </a:p>
        </p:txBody>
      </p:sp>
    </p:spTree>
    <p:extLst>
      <p:ext uri="{BB962C8B-B14F-4D97-AF65-F5344CB8AC3E}">
        <p14:creationId xmlns:p14="http://schemas.microsoft.com/office/powerpoint/2010/main" val="16666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14</a:t>
            </a:fld>
            <a:endParaRPr lang="en-IN"/>
          </a:p>
        </p:txBody>
      </p:sp>
    </p:spTree>
    <p:extLst>
      <p:ext uri="{BB962C8B-B14F-4D97-AF65-F5344CB8AC3E}">
        <p14:creationId xmlns:p14="http://schemas.microsoft.com/office/powerpoint/2010/main" val="288068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17</a:t>
            </a:fld>
            <a:endParaRPr lang="en-IN"/>
          </a:p>
        </p:txBody>
      </p:sp>
    </p:spTree>
    <p:extLst>
      <p:ext uri="{BB962C8B-B14F-4D97-AF65-F5344CB8AC3E}">
        <p14:creationId xmlns:p14="http://schemas.microsoft.com/office/powerpoint/2010/main" val="147652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18</a:t>
            </a:fld>
            <a:endParaRPr lang="en-IN"/>
          </a:p>
        </p:txBody>
      </p:sp>
    </p:spTree>
    <p:extLst>
      <p:ext uri="{BB962C8B-B14F-4D97-AF65-F5344CB8AC3E}">
        <p14:creationId xmlns:p14="http://schemas.microsoft.com/office/powerpoint/2010/main" val="3505158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19</a:t>
            </a:fld>
            <a:endParaRPr lang="en-IN"/>
          </a:p>
        </p:txBody>
      </p:sp>
    </p:spTree>
    <p:extLst>
      <p:ext uri="{BB962C8B-B14F-4D97-AF65-F5344CB8AC3E}">
        <p14:creationId xmlns:p14="http://schemas.microsoft.com/office/powerpoint/2010/main" val="1285256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20</a:t>
            </a:fld>
            <a:endParaRPr lang="en-IN"/>
          </a:p>
        </p:txBody>
      </p:sp>
    </p:spTree>
    <p:extLst>
      <p:ext uri="{BB962C8B-B14F-4D97-AF65-F5344CB8AC3E}">
        <p14:creationId xmlns:p14="http://schemas.microsoft.com/office/powerpoint/2010/main" val="392277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21</a:t>
            </a:fld>
            <a:endParaRPr lang="en-IN"/>
          </a:p>
        </p:txBody>
      </p:sp>
    </p:spTree>
    <p:extLst>
      <p:ext uri="{BB962C8B-B14F-4D97-AF65-F5344CB8AC3E}">
        <p14:creationId xmlns:p14="http://schemas.microsoft.com/office/powerpoint/2010/main" val="2542192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96331C-CD2A-4A88-9073-98629FB667FE}" type="slidenum">
              <a:rPr lang="en-IN" smtClean="0"/>
              <a:t>22</a:t>
            </a:fld>
            <a:endParaRPr lang="en-IN"/>
          </a:p>
        </p:txBody>
      </p:sp>
    </p:spTree>
    <p:extLst>
      <p:ext uri="{BB962C8B-B14F-4D97-AF65-F5344CB8AC3E}">
        <p14:creationId xmlns:p14="http://schemas.microsoft.com/office/powerpoint/2010/main" val="337676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9489-CD36-E426-FA53-25B974AEE7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BBABF5-F458-7FF4-3CF6-89939D1FE6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789457-27FD-CB64-D0E3-D0809A4CFBEC}"/>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03160914-34E3-D419-D858-643ADCF73D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27F513-6357-D345-0FB4-4DF58A9D8A9E}"/>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17904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89C3-CA52-1DAB-FF40-3874C6B0E2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6768F7-8168-73D4-BDE1-121020E6CD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5174D4-EE77-FBE5-55EA-84A6DC362CFC}"/>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FBF3383E-FEEE-9BC3-E384-8C18DFA1EC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DC669E-2815-3BC2-B3D0-94EA486EC9F1}"/>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29400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A235CB-6A6B-F784-F7C6-46BC628F28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C22F4C-F2C7-2137-F72B-0B91ADA478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79ED5F-757C-45C4-3130-801D850828DD}"/>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D979D236-4D01-93C3-5D79-EA8514A542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1338F0-0581-7E85-69D4-1CA7415EDCBB}"/>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39473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733D-8E34-7645-357B-1A55CF46C9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719E62-52E7-16FA-FEB8-C7E71AEF81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91886D-EE47-2BE6-18E6-15836E9748F9}"/>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DC1216B0-23C3-BB37-DE3E-57832CF6FC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CC260A-07C2-7B2A-A193-8890546CC3CB}"/>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048170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454F-9235-9A39-F6F8-2DB3F05506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EA1295-F242-3278-2963-A5D9EF280B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E3B32-E0B1-6044-977B-0536962844A2}"/>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547196D0-8F52-72AC-9494-AE3DFA3B49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AC8AD0-888F-6316-8F5B-ED57BE7703B9}"/>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402638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7F0E-81D1-8B21-1A64-2115708942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69CB8F-0537-7F4C-41F4-95B62F3C4F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D2BF54-596D-3FBF-E6B2-FD2970B2AD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97EE9CD-5138-09C2-9983-E9940B335C95}"/>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6" name="Footer Placeholder 5">
            <a:extLst>
              <a:ext uri="{FF2B5EF4-FFF2-40B4-BE49-F238E27FC236}">
                <a16:creationId xmlns:a16="http://schemas.microsoft.com/office/drawing/2014/main" id="{41A524C7-2974-94D5-0132-7D8CE39130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BB3F0A-A50F-B7E2-6B43-56A623A88325}"/>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424184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39A8-4971-9010-1B6C-FA49622F78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A399A5-67F5-2BCF-E49F-B74A97027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3408DE-B242-2D32-BC0A-5D9CD285AA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22B6E2-E85B-4F38-BC7B-5D12147A38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0AA47-6BE2-2A4B-5B42-7B1947E3B9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043CB3-00DD-4E3B-B5BB-F3864B6E5EDD}"/>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8" name="Footer Placeholder 7">
            <a:extLst>
              <a:ext uri="{FF2B5EF4-FFF2-40B4-BE49-F238E27FC236}">
                <a16:creationId xmlns:a16="http://schemas.microsoft.com/office/drawing/2014/main" id="{40F910EC-556E-8A1C-215F-3A11EF9159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4873BC-3676-18CA-C99F-1A9BD4076972}"/>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382455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3B40-0BE4-1553-05CF-5CD2635159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5E7F95-FBCA-75EE-08C1-A781FC80C75A}"/>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4" name="Footer Placeholder 3">
            <a:extLst>
              <a:ext uri="{FF2B5EF4-FFF2-40B4-BE49-F238E27FC236}">
                <a16:creationId xmlns:a16="http://schemas.microsoft.com/office/drawing/2014/main" id="{45D69ECA-4D0D-CCBC-95B2-153703EF67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E55ED6-B5A5-00F4-8346-7AC7C84C52FB}"/>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107501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2DB8B6-005C-7BFA-A74F-EB4B1BF69557}"/>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3" name="Footer Placeholder 2">
            <a:extLst>
              <a:ext uri="{FF2B5EF4-FFF2-40B4-BE49-F238E27FC236}">
                <a16:creationId xmlns:a16="http://schemas.microsoft.com/office/drawing/2014/main" id="{5955A9AA-FBC5-E204-D78C-B0AB089D4B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B17E5A-0EF7-CB81-F630-F3BDBAB76511}"/>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32948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9E40-CC39-33CB-7B29-ECA34B859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625557-978D-B44F-8FC2-506D65130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CBD875-F513-0182-8FD2-03A5A43FF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DA0A6-D7C3-C114-E904-54EFC1F1B165}"/>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6" name="Footer Placeholder 5">
            <a:extLst>
              <a:ext uri="{FF2B5EF4-FFF2-40B4-BE49-F238E27FC236}">
                <a16:creationId xmlns:a16="http://schemas.microsoft.com/office/drawing/2014/main" id="{F6DAFCBF-D335-154C-23D5-BDBA98BF75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9DB782-3068-A94F-8E19-67C46AECD746}"/>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27434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3DE-F67D-5114-E2E5-43C4C56B7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1D67AE-4871-EB3A-2B97-00798E43EF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8930BF-A47E-3C0B-0AF6-739E89D00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6B016-1DE8-17FB-A74D-3E3E8956DA5E}"/>
              </a:ext>
            </a:extLst>
          </p:cNvPr>
          <p:cNvSpPr>
            <a:spLocks noGrp="1"/>
          </p:cNvSpPr>
          <p:nvPr>
            <p:ph type="dt" sz="half" idx="10"/>
          </p:nvPr>
        </p:nvSpPr>
        <p:spPr/>
        <p:txBody>
          <a:bodyPr/>
          <a:lstStyle/>
          <a:p>
            <a:fld id="{ED789AD2-5601-4B93-BF11-3140D68A9B68}" type="datetimeFigureOut">
              <a:rPr lang="en-IN" smtClean="0"/>
              <a:t>12-06-2025</a:t>
            </a:fld>
            <a:endParaRPr lang="en-IN"/>
          </a:p>
        </p:txBody>
      </p:sp>
      <p:sp>
        <p:nvSpPr>
          <p:cNvPr id="6" name="Footer Placeholder 5">
            <a:extLst>
              <a:ext uri="{FF2B5EF4-FFF2-40B4-BE49-F238E27FC236}">
                <a16:creationId xmlns:a16="http://schemas.microsoft.com/office/drawing/2014/main" id="{473DE626-904F-4834-9057-1F17AEAA7B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25257D-A3EC-8C98-39F5-2704E627A9D0}"/>
              </a:ext>
            </a:extLst>
          </p:cNvPr>
          <p:cNvSpPr>
            <a:spLocks noGrp="1"/>
          </p:cNvSpPr>
          <p:nvPr>
            <p:ph type="sldNum" sz="quarter" idx="12"/>
          </p:nvPr>
        </p:nvSpPr>
        <p:spPr/>
        <p:txBody>
          <a:bodyPr/>
          <a:lstStyle/>
          <a:p>
            <a:fld id="{C8B03715-FFE3-4AD5-BE9E-1CE452C9B2EB}" type="slidenum">
              <a:rPr lang="en-IN" smtClean="0"/>
              <a:t>‹#›</a:t>
            </a:fld>
            <a:endParaRPr lang="en-IN"/>
          </a:p>
        </p:txBody>
      </p:sp>
    </p:spTree>
    <p:extLst>
      <p:ext uri="{BB962C8B-B14F-4D97-AF65-F5344CB8AC3E}">
        <p14:creationId xmlns:p14="http://schemas.microsoft.com/office/powerpoint/2010/main" val="295838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0">
          <a:fgClr>
            <a:schemeClr val="accent1">
              <a:lumMod val="60000"/>
              <a:lumOff val="40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F004F1-7141-EEC8-15FC-455AD1FA17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B81851-3D54-5BF2-3855-9EA405240D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A84DAF-33E9-CD42-5DA6-1878C50266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89AD2-5601-4B93-BF11-3140D68A9B68}" type="datetimeFigureOut">
              <a:rPr lang="en-IN" smtClean="0"/>
              <a:t>12-06-2025</a:t>
            </a:fld>
            <a:endParaRPr lang="en-IN"/>
          </a:p>
        </p:txBody>
      </p:sp>
      <p:sp>
        <p:nvSpPr>
          <p:cNvPr id="5" name="Footer Placeholder 4">
            <a:extLst>
              <a:ext uri="{FF2B5EF4-FFF2-40B4-BE49-F238E27FC236}">
                <a16:creationId xmlns:a16="http://schemas.microsoft.com/office/drawing/2014/main" id="{44D9C264-F860-7841-8789-9767F093B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B4B2A7-59D0-DB6F-DBF4-A5C9D9910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03715-FFE3-4AD5-BE9E-1CE452C9B2EB}" type="slidenum">
              <a:rPr lang="en-IN" smtClean="0"/>
              <a:t>‹#›</a:t>
            </a:fld>
            <a:endParaRPr lang="en-IN"/>
          </a:p>
        </p:txBody>
      </p:sp>
    </p:spTree>
    <p:extLst>
      <p:ext uri="{BB962C8B-B14F-4D97-AF65-F5344CB8AC3E}">
        <p14:creationId xmlns:p14="http://schemas.microsoft.com/office/powerpoint/2010/main" val="3504025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svg"/><Relationship Id="rId7" Type="http://schemas.openxmlformats.org/officeDocument/2006/relationships/image" Target="../media/image21.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9.svg"/><Relationship Id="rId5" Type="http://schemas.openxmlformats.org/officeDocument/2006/relationships/image" Target="../media/image19.svg"/><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png"/><Relationship Id="rId7"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41.png"/><Relationship Id="rId18" Type="http://schemas.openxmlformats.org/officeDocument/2006/relationships/image" Target="../media/image56.png"/><Relationship Id="rId3" Type="http://schemas.openxmlformats.org/officeDocument/2006/relationships/image" Target="../media/image42.png"/><Relationship Id="rId21" Type="http://schemas.openxmlformats.org/officeDocument/2006/relationships/image" Target="../media/image59.sv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5.svg"/><Relationship Id="rId2" Type="http://schemas.openxmlformats.org/officeDocument/2006/relationships/notesSlide" Target="../notesSlides/notesSlide6.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3.svg"/><Relationship Id="rId10" Type="http://schemas.openxmlformats.org/officeDocument/2006/relationships/image" Target="../media/image49.svg"/><Relationship Id="rId19" Type="http://schemas.openxmlformats.org/officeDocument/2006/relationships/image" Target="../media/image57.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55.svg"/><Relationship Id="rId20" Type="http://schemas.openxmlformats.org/officeDocument/2006/relationships/image" Target="../media/image59.svg"/><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19" Type="http://schemas.openxmlformats.org/officeDocument/2006/relationships/image" Target="../media/image58.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3.jpeg"/><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9.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7.svg"/><Relationship Id="rId3" Type="http://schemas.openxmlformats.org/officeDocument/2006/relationships/image" Target="../media/image17.svg"/><Relationship Id="rId7" Type="http://schemas.openxmlformats.org/officeDocument/2006/relationships/image" Target="../media/image19.svg"/><Relationship Id="rId12"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5.svg"/><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496E96C-0FBE-289B-9DDA-52B903E427F6}"/>
              </a:ext>
            </a:extLst>
          </p:cNvPr>
          <p:cNvSpPr txBox="1"/>
          <p:nvPr/>
        </p:nvSpPr>
        <p:spPr>
          <a:xfrm>
            <a:off x="-11621275" y="1730680"/>
            <a:ext cx="6228660" cy="1569660"/>
          </a:xfrm>
          <a:prstGeom prst="rect">
            <a:avLst/>
          </a:prstGeom>
          <a:noFill/>
        </p:spPr>
        <p:txBody>
          <a:bodyPr wrap="square" rtlCol="0">
            <a:spAutoFit/>
          </a:bodyPr>
          <a:lstStyle/>
          <a:p>
            <a:r>
              <a:rPr lang="en-IN" sz="3200" dirty="0">
                <a:solidFill>
                  <a:schemeClr val="tx2">
                    <a:lumMod val="75000"/>
                  </a:schemeClr>
                </a:solidFill>
              </a:rPr>
              <a:t>Also Known as Mess Finder A single platform for finding and listing rooms and </a:t>
            </a:r>
            <a:r>
              <a:rPr lang="en-IN" sz="3200" dirty="0" err="1">
                <a:solidFill>
                  <a:schemeClr val="tx2">
                    <a:lumMod val="75000"/>
                  </a:schemeClr>
                </a:solidFill>
              </a:rPr>
              <a:t>PGs.</a:t>
            </a:r>
            <a:endParaRPr lang="en-IN" sz="3200" dirty="0">
              <a:solidFill>
                <a:schemeClr val="tx2">
                  <a:lumMod val="75000"/>
                </a:schemeClr>
              </a:solidFill>
            </a:endParaRPr>
          </a:p>
        </p:txBody>
      </p:sp>
      <p:grpSp>
        <p:nvGrpSpPr>
          <p:cNvPr id="6" name="Group 5">
            <a:extLst>
              <a:ext uri="{FF2B5EF4-FFF2-40B4-BE49-F238E27FC236}">
                <a16:creationId xmlns:a16="http://schemas.microsoft.com/office/drawing/2014/main" id="{F1579BC4-EDAB-0CD1-ABC0-CE3E507F9691}"/>
              </a:ext>
            </a:extLst>
          </p:cNvPr>
          <p:cNvGrpSpPr/>
          <p:nvPr/>
        </p:nvGrpSpPr>
        <p:grpSpPr>
          <a:xfrm>
            <a:off x="-15859280" y="3772892"/>
            <a:ext cx="2897095" cy="3085108"/>
            <a:chOff x="3303888" y="3295651"/>
            <a:chExt cx="2897095" cy="3085108"/>
          </a:xfrm>
        </p:grpSpPr>
        <p:sp>
          <p:nvSpPr>
            <p:cNvPr id="7" name="Rectangle 6">
              <a:extLst>
                <a:ext uri="{FF2B5EF4-FFF2-40B4-BE49-F238E27FC236}">
                  <a16:creationId xmlns:a16="http://schemas.microsoft.com/office/drawing/2014/main" id="{07DE90C7-EC8A-DE65-9290-E1FCD23F3F9D}"/>
                </a:ext>
              </a:extLst>
            </p:cNvPr>
            <p:cNvSpPr/>
            <p:nvPr/>
          </p:nvSpPr>
          <p:spPr>
            <a:xfrm>
              <a:off x="3303888" y="3295651"/>
              <a:ext cx="2897095" cy="308510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D9B04F27-143B-D3DC-5B80-119FC6320981}"/>
                </a:ext>
              </a:extLst>
            </p:cNvPr>
            <p:cNvGrpSpPr/>
            <p:nvPr/>
          </p:nvGrpSpPr>
          <p:grpSpPr>
            <a:xfrm>
              <a:off x="3393016" y="3426103"/>
              <a:ext cx="2702984" cy="2954655"/>
              <a:chOff x="-4307581" y="3059668"/>
              <a:chExt cx="2702984" cy="2954655"/>
            </a:xfrm>
          </p:grpSpPr>
          <p:sp>
            <p:nvSpPr>
              <p:cNvPr id="9" name="TextBox 8">
                <a:extLst>
                  <a:ext uri="{FF2B5EF4-FFF2-40B4-BE49-F238E27FC236}">
                    <a16:creationId xmlns:a16="http://schemas.microsoft.com/office/drawing/2014/main" id="{E9AB97D9-CB72-7F56-C469-6F10AD7DECCA}"/>
                  </a:ext>
                </a:extLst>
              </p:cNvPr>
              <p:cNvSpPr txBox="1"/>
              <p:nvPr/>
            </p:nvSpPr>
            <p:spPr>
              <a:xfrm>
                <a:off x="-4307581" y="3059668"/>
                <a:ext cx="1596912" cy="307777"/>
              </a:xfrm>
              <a:prstGeom prst="rect">
                <a:avLst/>
              </a:prstGeom>
              <a:noFill/>
            </p:spPr>
            <p:txBody>
              <a:bodyPr wrap="none" rtlCol="0">
                <a:spAutoFit/>
              </a:bodyPr>
              <a:lstStyle/>
              <a:p>
                <a:r>
                  <a:rPr lang="en-IN" sz="1400" b="1" i="1" dirty="0">
                    <a:solidFill>
                      <a:schemeClr val="tx2">
                        <a:lumMod val="60000"/>
                        <a:lumOff val="40000"/>
                      </a:schemeClr>
                    </a:solidFill>
                    <a:latin typeface="Sansation" panose="02000000000000000000" pitchFamily="2" charset="0"/>
                  </a:rPr>
                  <a:t>TEAM MEMBERS</a:t>
                </a:r>
              </a:p>
            </p:txBody>
          </p:sp>
          <p:sp>
            <p:nvSpPr>
              <p:cNvPr id="10" name="TextBox 9">
                <a:extLst>
                  <a:ext uri="{FF2B5EF4-FFF2-40B4-BE49-F238E27FC236}">
                    <a16:creationId xmlns:a16="http://schemas.microsoft.com/office/drawing/2014/main" id="{C41FFFE4-407A-25BD-3B67-82EFF60F4373}"/>
                  </a:ext>
                </a:extLst>
              </p:cNvPr>
              <p:cNvSpPr txBox="1"/>
              <p:nvPr/>
            </p:nvSpPr>
            <p:spPr>
              <a:xfrm>
                <a:off x="-4307581" y="3429000"/>
                <a:ext cx="2702984" cy="2585323"/>
              </a:xfrm>
              <a:prstGeom prst="rect">
                <a:avLst/>
              </a:prstGeom>
              <a:noFill/>
            </p:spPr>
            <p:txBody>
              <a:bodyPr wrap="none" rtlCol="0">
                <a:spAutoFit/>
              </a:bodyPr>
              <a:lstStyle/>
              <a:p>
                <a:pPr marL="342900" indent="-342900">
                  <a:buFont typeface="+mj-lt"/>
                  <a:buAutoNum type="arabicPeriod"/>
                </a:pPr>
                <a:r>
                  <a:rPr lang="en-IN" dirty="0">
                    <a:solidFill>
                      <a:schemeClr val="accent1">
                        <a:lumMod val="50000"/>
                      </a:schemeClr>
                    </a:solidFill>
                    <a:latin typeface="Sansation" panose="02000000000000000000" pitchFamily="2" charset="0"/>
                  </a:rPr>
                  <a:t>Aakash Shit</a:t>
                </a:r>
              </a:p>
              <a:p>
                <a:pPr marL="342900" indent="-342900">
                  <a:buFont typeface="+mj-lt"/>
                  <a:buAutoNum type="arabicPeriod"/>
                </a:pPr>
                <a:r>
                  <a:rPr lang="en-IN" dirty="0" err="1">
                    <a:solidFill>
                      <a:schemeClr val="accent1">
                        <a:lumMod val="50000"/>
                      </a:schemeClr>
                    </a:solidFill>
                    <a:latin typeface="Sansation" panose="02000000000000000000" pitchFamily="2" charset="0"/>
                  </a:rPr>
                  <a:t>Moumita</a:t>
                </a:r>
                <a:r>
                  <a:rPr lang="en-IN" dirty="0">
                    <a:solidFill>
                      <a:schemeClr val="accent1">
                        <a:lumMod val="50000"/>
                      </a:schemeClr>
                    </a:solidFill>
                    <a:latin typeface="Sansation" panose="02000000000000000000" pitchFamily="2" charset="0"/>
                  </a:rPr>
                  <a:t> </a:t>
                </a:r>
                <a:r>
                  <a:rPr lang="en-IN" dirty="0" err="1">
                    <a:solidFill>
                      <a:schemeClr val="accent1">
                        <a:lumMod val="50000"/>
                      </a:schemeClr>
                    </a:solidFill>
                    <a:latin typeface="Sansation" panose="02000000000000000000" pitchFamily="2" charset="0"/>
                  </a:rPr>
                  <a:t>Dhabal</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Priti Banerjee</a:t>
                </a:r>
              </a:p>
              <a:p>
                <a:pPr marL="342900" indent="-342900">
                  <a:buFont typeface="+mj-lt"/>
                  <a:buAutoNum type="arabicPeriod"/>
                </a:pPr>
                <a:r>
                  <a:rPr lang="en-IN" dirty="0">
                    <a:solidFill>
                      <a:schemeClr val="accent1">
                        <a:lumMod val="50000"/>
                      </a:schemeClr>
                    </a:solidFill>
                    <a:latin typeface="Sansation" panose="02000000000000000000" pitchFamily="2" charset="0"/>
                  </a:rPr>
                  <a:t>Puja Chowdhury</a:t>
                </a:r>
              </a:p>
              <a:p>
                <a:pPr marL="342900" indent="-342900">
                  <a:buFont typeface="+mj-lt"/>
                  <a:buAutoNum type="arabicPeriod"/>
                </a:pPr>
                <a:r>
                  <a:rPr lang="en-IN" dirty="0">
                    <a:solidFill>
                      <a:schemeClr val="accent1">
                        <a:lumMod val="50000"/>
                      </a:schemeClr>
                    </a:solidFill>
                    <a:latin typeface="Sansation" panose="02000000000000000000" pitchFamily="2" charset="0"/>
                  </a:rPr>
                  <a:t>Reshmi Singh</a:t>
                </a:r>
              </a:p>
              <a:p>
                <a:pPr marL="342900" indent="-342900">
                  <a:buFont typeface="+mj-lt"/>
                  <a:buAutoNum type="arabicPeriod"/>
                </a:pPr>
                <a:r>
                  <a:rPr lang="en-IN" dirty="0">
                    <a:solidFill>
                      <a:schemeClr val="accent1">
                        <a:lumMod val="50000"/>
                      </a:schemeClr>
                    </a:solidFill>
                    <a:latin typeface="Sansation" panose="02000000000000000000" pitchFamily="2" charset="0"/>
                  </a:rPr>
                  <a:t>Subhadip Garai</a:t>
                </a:r>
              </a:p>
              <a:p>
                <a:pPr marL="342900" indent="-342900">
                  <a:buFont typeface="+mj-lt"/>
                  <a:buAutoNum type="arabicPeriod"/>
                </a:pPr>
                <a:r>
                  <a:rPr lang="en-IN" dirty="0" err="1">
                    <a:solidFill>
                      <a:schemeClr val="accent1">
                        <a:lumMod val="50000"/>
                      </a:schemeClr>
                    </a:solidFill>
                    <a:latin typeface="Sansation" panose="02000000000000000000" pitchFamily="2" charset="0"/>
                  </a:rPr>
                  <a:t>Souvik</a:t>
                </a:r>
                <a:r>
                  <a:rPr lang="en-IN" dirty="0">
                    <a:solidFill>
                      <a:schemeClr val="accent1">
                        <a:lumMod val="50000"/>
                      </a:schemeClr>
                    </a:solidFill>
                    <a:latin typeface="Sansation" panose="02000000000000000000" pitchFamily="2" charset="0"/>
                  </a:rPr>
                  <a:t> Bhattacharya</a:t>
                </a:r>
              </a:p>
              <a:p>
                <a:pPr marL="342900" indent="-342900">
                  <a:buFont typeface="+mj-lt"/>
                  <a:buAutoNum type="arabicPeriod"/>
                </a:pPr>
                <a:r>
                  <a:rPr lang="en-IN" dirty="0">
                    <a:solidFill>
                      <a:schemeClr val="accent1">
                        <a:lumMod val="50000"/>
                      </a:schemeClr>
                    </a:solidFill>
                    <a:latin typeface="Sansation" panose="02000000000000000000" pitchFamily="2" charset="0"/>
                  </a:rPr>
                  <a:t>Sujoy </a:t>
                </a:r>
                <a:r>
                  <a:rPr lang="en-IN" dirty="0" err="1">
                    <a:solidFill>
                      <a:schemeClr val="accent1">
                        <a:lumMod val="50000"/>
                      </a:schemeClr>
                    </a:solidFill>
                    <a:latin typeface="Sansation" panose="02000000000000000000" pitchFamily="2" charset="0"/>
                  </a:rPr>
                  <a:t>Bhakat</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Susanta Mandi </a:t>
                </a:r>
              </a:p>
            </p:txBody>
          </p:sp>
        </p:grpSp>
      </p:grpSp>
      <p:grpSp>
        <p:nvGrpSpPr>
          <p:cNvPr id="3" name="Group 2">
            <a:extLst>
              <a:ext uri="{FF2B5EF4-FFF2-40B4-BE49-F238E27FC236}">
                <a16:creationId xmlns:a16="http://schemas.microsoft.com/office/drawing/2014/main" id="{C885A9E6-2585-A012-2ACF-7891384E7DAD}"/>
              </a:ext>
            </a:extLst>
          </p:cNvPr>
          <p:cNvGrpSpPr/>
          <p:nvPr/>
        </p:nvGrpSpPr>
        <p:grpSpPr>
          <a:xfrm rot="19733232">
            <a:off x="11873981" y="8710253"/>
            <a:ext cx="6532872" cy="8589659"/>
            <a:chOff x="4134643" y="2551481"/>
            <a:chExt cx="6532872" cy="8589659"/>
          </a:xfrm>
          <a:blipFill dpi="0" rotWithShape="0">
            <a:blip r:embed="rId2"/>
            <a:srcRect/>
            <a:stretch>
              <a:fillRect l="-20000" t="-20000" r="-20000" b="-20000"/>
            </a:stretch>
          </a:blipFill>
          <a:effectLst>
            <a:outerShdw blurRad="50800" dist="38100" dir="2700000" algn="tl" rotWithShape="0">
              <a:prstClr val="black">
                <a:alpha val="40000"/>
              </a:prstClr>
            </a:outerShdw>
          </a:effectLst>
        </p:grpSpPr>
        <p:sp>
          <p:nvSpPr>
            <p:cNvPr id="4" name="Flowchart: Off-page Connector 19">
              <a:extLst>
                <a:ext uri="{FF2B5EF4-FFF2-40B4-BE49-F238E27FC236}">
                  <a16:creationId xmlns:a16="http://schemas.microsoft.com/office/drawing/2014/main" id="{F3F575C2-87F5-DA1E-9476-A586910E319A}"/>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 name="Flowchart: Off-page Connector 20">
              <a:extLst>
                <a:ext uri="{FF2B5EF4-FFF2-40B4-BE49-F238E27FC236}">
                  <a16:creationId xmlns:a16="http://schemas.microsoft.com/office/drawing/2014/main" id="{A5912ABF-60FA-9D6F-7078-23DFBB1A23C9}"/>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0" name="Flowchart: Off-page Connector 22">
              <a:extLst>
                <a:ext uri="{FF2B5EF4-FFF2-40B4-BE49-F238E27FC236}">
                  <a16:creationId xmlns:a16="http://schemas.microsoft.com/office/drawing/2014/main" id="{3E0B76F5-6AF8-DF3C-9E42-F182D569B174}"/>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1" name="Flowchart: Off-page Connector 24">
              <a:extLst>
                <a:ext uri="{FF2B5EF4-FFF2-40B4-BE49-F238E27FC236}">
                  <a16:creationId xmlns:a16="http://schemas.microsoft.com/office/drawing/2014/main" id="{60DED237-0D9E-FE6E-DDC1-32D39993F83D}"/>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2" name="Flowchart: Off-page Connector 25">
              <a:extLst>
                <a:ext uri="{FF2B5EF4-FFF2-40B4-BE49-F238E27FC236}">
                  <a16:creationId xmlns:a16="http://schemas.microsoft.com/office/drawing/2014/main" id="{DCD9C4A3-6E80-FDF2-BDE0-ED4C79627F39}"/>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3" name="Isosceles Triangle 26">
              <a:extLst>
                <a:ext uri="{FF2B5EF4-FFF2-40B4-BE49-F238E27FC236}">
                  <a16:creationId xmlns:a16="http://schemas.microsoft.com/office/drawing/2014/main" id="{DAE02CF0-330F-DFC3-04DA-3F02BC1B1999}"/>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4" name="Oval 27">
              <a:extLst>
                <a:ext uri="{FF2B5EF4-FFF2-40B4-BE49-F238E27FC236}">
                  <a16:creationId xmlns:a16="http://schemas.microsoft.com/office/drawing/2014/main" id="{D8FF76C5-4AC5-AE2D-8318-F01638599D21}"/>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5" name="Rectangle: Rounded Corners 28">
              <a:extLst>
                <a:ext uri="{FF2B5EF4-FFF2-40B4-BE49-F238E27FC236}">
                  <a16:creationId xmlns:a16="http://schemas.microsoft.com/office/drawing/2014/main" id="{AEC6C078-53E5-CA46-DA2D-B5C431D90774}"/>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2" name="TextBox 1">
            <a:extLst>
              <a:ext uri="{FF2B5EF4-FFF2-40B4-BE49-F238E27FC236}">
                <a16:creationId xmlns:a16="http://schemas.microsoft.com/office/drawing/2014/main" id="{FAFE0DCF-446F-0792-E528-7D8EC2BA4DBC}"/>
              </a:ext>
            </a:extLst>
          </p:cNvPr>
          <p:cNvSpPr txBox="1"/>
          <p:nvPr/>
        </p:nvSpPr>
        <p:spPr>
          <a:xfrm>
            <a:off x="-9340794" y="347240"/>
            <a:ext cx="8268274" cy="1569660"/>
          </a:xfrm>
          <a:prstGeom prst="rect">
            <a:avLst/>
          </a:prstGeom>
          <a:noFill/>
          <a:ln>
            <a:noFill/>
          </a:ln>
        </p:spPr>
        <p:txBody>
          <a:bodyPr wrap="square" rtlCol="0">
            <a:spAutoFit/>
          </a:bodyPr>
          <a:lstStyle/>
          <a:p>
            <a:r>
              <a:rPr lang="en-IN" sz="9600" b="1" dirty="0">
                <a:latin typeface="Sansation" panose="02000000000000000000" pitchFamily="2" charset="0"/>
              </a:rPr>
              <a:t>MESSFINDER</a:t>
            </a:r>
          </a:p>
        </p:txBody>
      </p:sp>
      <p:grpSp>
        <p:nvGrpSpPr>
          <p:cNvPr id="16" name="Group 15">
            <a:extLst>
              <a:ext uri="{FF2B5EF4-FFF2-40B4-BE49-F238E27FC236}">
                <a16:creationId xmlns:a16="http://schemas.microsoft.com/office/drawing/2014/main" id="{0126B5D1-5A4E-0DD3-F45B-F14BB77FFEC9}"/>
              </a:ext>
            </a:extLst>
          </p:cNvPr>
          <p:cNvGrpSpPr/>
          <p:nvPr/>
        </p:nvGrpSpPr>
        <p:grpSpPr>
          <a:xfrm rot="16200000">
            <a:off x="-18246369" y="4887859"/>
            <a:ext cx="3085107" cy="925895"/>
            <a:chOff x="3303888" y="3573244"/>
            <a:chExt cx="3954954" cy="936824"/>
          </a:xfrm>
          <a:solidFill>
            <a:schemeClr val="tx1"/>
          </a:solidFill>
        </p:grpSpPr>
        <p:sp>
          <p:nvSpPr>
            <p:cNvPr id="17" name="Rectangle 16">
              <a:extLst>
                <a:ext uri="{FF2B5EF4-FFF2-40B4-BE49-F238E27FC236}">
                  <a16:creationId xmlns:a16="http://schemas.microsoft.com/office/drawing/2014/main" id="{A4C23473-A7E2-38EE-E146-468B20600268}"/>
                </a:ext>
              </a:extLst>
            </p:cNvPr>
            <p:cNvSpPr/>
            <p:nvPr/>
          </p:nvSpPr>
          <p:spPr>
            <a:xfrm>
              <a:off x="3303888" y="3573244"/>
              <a:ext cx="3954954" cy="936824"/>
            </a:xfrm>
            <a:prstGeom prst="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 name="Group 17">
              <a:extLst>
                <a:ext uri="{FF2B5EF4-FFF2-40B4-BE49-F238E27FC236}">
                  <a16:creationId xmlns:a16="http://schemas.microsoft.com/office/drawing/2014/main" id="{4A5E53E8-EC43-7A74-F84B-00E466876202}"/>
                </a:ext>
              </a:extLst>
            </p:cNvPr>
            <p:cNvGrpSpPr/>
            <p:nvPr/>
          </p:nvGrpSpPr>
          <p:grpSpPr>
            <a:xfrm>
              <a:off x="3423609" y="3588632"/>
              <a:ext cx="3811086" cy="797753"/>
              <a:chOff x="-4276988" y="3222197"/>
              <a:chExt cx="3811086" cy="797753"/>
            </a:xfrm>
            <a:grpFill/>
          </p:grpSpPr>
          <p:sp>
            <p:nvSpPr>
              <p:cNvPr id="19" name="TextBox 18">
                <a:extLst>
                  <a:ext uri="{FF2B5EF4-FFF2-40B4-BE49-F238E27FC236}">
                    <a16:creationId xmlns:a16="http://schemas.microsoft.com/office/drawing/2014/main" id="{F0F3D1AB-114E-8D09-B0EC-55EB380681EF}"/>
                  </a:ext>
                </a:extLst>
              </p:cNvPr>
              <p:cNvSpPr txBox="1"/>
              <p:nvPr/>
            </p:nvSpPr>
            <p:spPr>
              <a:xfrm>
                <a:off x="-4276988" y="3222197"/>
                <a:ext cx="1917873" cy="280269"/>
              </a:xfrm>
              <a:prstGeom prst="rect">
                <a:avLst/>
              </a:prstGeom>
              <a:grpFill/>
            </p:spPr>
            <p:txBody>
              <a:bodyPr wrap="square" rtlCol="0">
                <a:spAutoFit/>
              </a:bodyPr>
              <a:lstStyle/>
              <a:p>
                <a:r>
                  <a:rPr lang="en-IN" sz="1200" b="1" i="1" dirty="0">
                    <a:solidFill>
                      <a:schemeClr val="tx2">
                        <a:lumMod val="60000"/>
                        <a:lumOff val="40000"/>
                      </a:schemeClr>
                    </a:solidFill>
                    <a:latin typeface="Sansation" panose="02000000000000000000" pitchFamily="2" charset="0"/>
                  </a:rPr>
                  <a:t>INSTITUTIONS</a:t>
                </a:r>
                <a:endParaRPr lang="en-IN" sz="1400" b="1" i="1" dirty="0">
                  <a:solidFill>
                    <a:schemeClr val="tx2">
                      <a:lumMod val="60000"/>
                      <a:lumOff val="40000"/>
                    </a:schemeClr>
                  </a:solidFill>
                  <a:latin typeface="Sansation" panose="02000000000000000000" pitchFamily="2" charset="0"/>
                </a:endParaRPr>
              </a:p>
            </p:txBody>
          </p:sp>
          <p:sp>
            <p:nvSpPr>
              <p:cNvPr id="26" name="TextBox 25">
                <a:extLst>
                  <a:ext uri="{FF2B5EF4-FFF2-40B4-BE49-F238E27FC236}">
                    <a16:creationId xmlns:a16="http://schemas.microsoft.com/office/drawing/2014/main" id="{6AC9F100-AD4A-1F06-9B99-A4F85E4AA9A7}"/>
                  </a:ext>
                </a:extLst>
              </p:cNvPr>
              <p:cNvSpPr txBox="1"/>
              <p:nvPr/>
            </p:nvSpPr>
            <p:spPr>
              <a:xfrm>
                <a:off x="-4276988" y="3490554"/>
                <a:ext cx="3811086" cy="529396"/>
              </a:xfrm>
              <a:prstGeom prst="rect">
                <a:avLst/>
              </a:prstGeom>
              <a:grpFill/>
            </p:spPr>
            <p:txBody>
              <a:bodyPr wrap="square" rtlCol="0">
                <a:spAutoFit/>
              </a:bodyPr>
              <a:lstStyle/>
              <a:p>
                <a:r>
                  <a:rPr lang="en-IN" sz="1400" dirty="0">
                    <a:solidFill>
                      <a:schemeClr val="accent1">
                        <a:lumMod val="50000"/>
                      </a:schemeClr>
                    </a:solidFill>
                    <a:latin typeface="Sansation" panose="02000000000000000000" pitchFamily="2" charset="0"/>
                  </a:rPr>
                  <a:t>Department of Computer Science</a:t>
                </a:r>
              </a:p>
              <a:p>
                <a:r>
                  <a:rPr lang="en-IN" sz="1400" dirty="0">
                    <a:solidFill>
                      <a:schemeClr val="accent1">
                        <a:lumMod val="50000"/>
                      </a:schemeClr>
                    </a:solidFill>
                    <a:latin typeface="Sansation" panose="02000000000000000000" pitchFamily="2" charset="0"/>
                  </a:rPr>
                  <a:t>Bankura Sammilani College</a:t>
                </a:r>
              </a:p>
            </p:txBody>
          </p:sp>
        </p:grpSp>
      </p:grpSp>
    </p:spTree>
    <p:extLst>
      <p:ext uri="{BB962C8B-B14F-4D97-AF65-F5344CB8AC3E}">
        <p14:creationId xmlns:p14="http://schemas.microsoft.com/office/powerpoint/2010/main" val="309443685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15BC2D-4654-2F30-3EE0-C1E9BD780734}"/>
              </a:ext>
            </a:extLst>
          </p:cNvPr>
          <p:cNvSpPr txBox="1"/>
          <p:nvPr/>
        </p:nvSpPr>
        <p:spPr>
          <a:xfrm>
            <a:off x="435276" y="25254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9" name="Rectangle: Diagonal Corners Snipped 8">
            <a:extLst>
              <a:ext uri="{FF2B5EF4-FFF2-40B4-BE49-F238E27FC236}">
                <a16:creationId xmlns:a16="http://schemas.microsoft.com/office/drawing/2014/main" id="{57B0CC54-9779-42D6-6476-EE39A5AA2FB8}"/>
              </a:ext>
            </a:extLst>
          </p:cNvPr>
          <p:cNvSpPr/>
          <p:nvPr/>
        </p:nvSpPr>
        <p:spPr>
          <a:xfrm rot="1392604">
            <a:off x="10723398" y="-634263"/>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867756" y="1290548"/>
            <a:ext cx="7393371" cy="1579686"/>
            <a:chOff x="2173357" y="2056698"/>
            <a:chExt cx="7393371"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6093335"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Easy-to-use, secure platform</a:t>
              </a:r>
              <a:endParaRPr lang="en-IN" sz="3200" dirty="0">
                <a:solidFill>
                  <a:schemeClr val="accent1">
                    <a:lumMod val="75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 local rental economy</a:t>
              </a:r>
            </a:p>
          </p:txBody>
        </p:sp>
      </p:grpSp>
      <p:pic>
        <p:nvPicPr>
          <p:cNvPr id="14" name="Graphic 13">
            <a:extLst>
              <a:ext uri="{FF2B5EF4-FFF2-40B4-BE49-F238E27FC236}">
                <a16:creationId xmlns:a16="http://schemas.microsoft.com/office/drawing/2014/main" id="{41ED945A-3BB6-08A4-F308-31BD0A3347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4232" y="2830205"/>
            <a:ext cx="3837437" cy="3837437"/>
          </a:xfrm>
          <a:prstGeom prst="rect">
            <a:avLst/>
          </a:prstGeom>
        </p:spPr>
      </p:pic>
      <p:grpSp>
        <p:nvGrpSpPr>
          <p:cNvPr id="15" name="Group 14">
            <a:extLst>
              <a:ext uri="{FF2B5EF4-FFF2-40B4-BE49-F238E27FC236}">
                <a16:creationId xmlns:a16="http://schemas.microsoft.com/office/drawing/2014/main" id="{7925B6D6-8ECE-64F2-9FC6-C0178E40B432}"/>
              </a:ext>
            </a:extLst>
          </p:cNvPr>
          <p:cNvGrpSpPr/>
          <p:nvPr/>
        </p:nvGrpSpPr>
        <p:grpSpPr>
          <a:xfrm>
            <a:off x="-10748544" y="3896939"/>
            <a:ext cx="7191307" cy="4423021"/>
            <a:chOff x="435276" y="3896939"/>
            <a:chExt cx="7191307" cy="4423021"/>
          </a:xfrm>
        </p:grpSpPr>
        <p:pic>
          <p:nvPicPr>
            <p:cNvPr id="16" name="Graphic 15">
              <a:extLst>
                <a:ext uri="{FF2B5EF4-FFF2-40B4-BE49-F238E27FC236}">
                  <a16:creationId xmlns:a16="http://schemas.microsoft.com/office/drawing/2014/main" id="{DB175315-FB25-41CB-41EC-410AC1E2D3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276" y="4982678"/>
              <a:ext cx="3337282" cy="3337282"/>
            </a:xfrm>
            <a:prstGeom prst="rect">
              <a:avLst/>
            </a:prstGeom>
          </p:spPr>
        </p:pic>
        <p:pic>
          <p:nvPicPr>
            <p:cNvPr id="17" name="Graphic 16">
              <a:extLst>
                <a:ext uri="{FF2B5EF4-FFF2-40B4-BE49-F238E27FC236}">
                  <a16:creationId xmlns:a16="http://schemas.microsoft.com/office/drawing/2014/main" id="{A01958AC-0BFA-DAFE-40BD-D03A426F40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2583" y="5334000"/>
              <a:ext cx="1524000" cy="1524000"/>
            </a:xfrm>
            <a:prstGeom prst="rect">
              <a:avLst/>
            </a:prstGeom>
          </p:spPr>
        </p:pic>
        <p:sp>
          <p:nvSpPr>
            <p:cNvPr id="18" name="Right Bracket 17">
              <a:extLst>
                <a:ext uri="{FF2B5EF4-FFF2-40B4-BE49-F238E27FC236}">
                  <a16:creationId xmlns:a16="http://schemas.microsoft.com/office/drawing/2014/main" id="{9DBD19EE-2B0A-1FE5-0F65-3B8A3FEB5829}"/>
                </a:ext>
              </a:extLst>
            </p:cNvPr>
            <p:cNvSpPr/>
            <p:nvPr/>
          </p:nvSpPr>
          <p:spPr>
            <a:xfrm rot="16200000">
              <a:off x="4248504" y="2640681"/>
              <a:ext cx="728627" cy="4531693"/>
            </a:xfrm>
            <a:prstGeom prst="rightBracket">
              <a:avLst/>
            </a:prstGeom>
            <a:ln w="1016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9" name="Graphic 18">
              <a:extLst>
                <a:ext uri="{FF2B5EF4-FFF2-40B4-BE49-F238E27FC236}">
                  <a16:creationId xmlns:a16="http://schemas.microsoft.com/office/drawing/2014/main" id="{55FC5BD1-42D6-B8A8-6ED6-3CE68F9F61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4993" y="3896939"/>
              <a:ext cx="1290548" cy="1290548"/>
            </a:xfrm>
            <a:prstGeom prst="rect">
              <a:avLst/>
            </a:prstGeom>
          </p:spPr>
        </p:pic>
      </p:grpSp>
      <p:pic>
        <p:nvPicPr>
          <p:cNvPr id="20" name="Graphic 19">
            <a:extLst>
              <a:ext uri="{FF2B5EF4-FFF2-40B4-BE49-F238E27FC236}">
                <a16:creationId xmlns:a16="http://schemas.microsoft.com/office/drawing/2014/main" id="{36A5350B-883E-2A7B-4840-C6AB5FAE4A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60281" y="9669831"/>
            <a:ext cx="2908283" cy="2908283"/>
          </a:xfrm>
          <a:prstGeom prst="rect">
            <a:avLst/>
          </a:prstGeom>
        </p:spPr>
      </p:pic>
    </p:spTree>
    <p:extLst>
      <p:ext uri="{BB962C8B-B14F-4D97-AF65-F5344CB8AC3E}">
        <p14:creationId xmlns:p14="http://schemas.microsoft.com/office/powerpoint/2010/main" val="331155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15BC2D-4654-2F30-3EE0-C1E9BD780734}"/>
              </a:ext>
            </a:extLst>
          </p:cNvPr>
          <p:cNvSpPr txBox="1"/>
          <p:nvPr/>
        </p:nvSpPr>
        <p:spPr>
          <a:xfrm>
            <a:off x="435276" y="25254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634263"/>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867756" y="1290548"/>
            <a:ext cx="7393371" cy="1579686"/>
            <a:chOff x="2173357" y="2056698"/>
            <a:chExt cx="7393371"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609333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Easy-to-use, secure platform</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Support local rental economy</a:t>
              </a:r>
            </a:p>
          </p:txBody>
        </p:sp>
      </p:grpSp>
      <p:sp>
        <p:nvSpPr>
          <p:cNvPr id="2" name="Rectangle: Diagonal Corners Snipped 1">
            <a:extLst>
              <a:ext uri="{FF2B5EF4-FFF2-40B4-BE49-F238E27FC236}">
                <a16:creationId xmlns:a16="http://schemas.microsoft.com/office/drawing/2014/main" id="{22E8378E-EA49-7D7E-EA42-4B56783322DD}"/>
              </a:ext>
            </a:extLst>
          </p:cNvPr>
          <p:cNvSpPr/>
          <p:nvPr/>
        </p:nvSpPr>
        <p:spPr>
          <a:xfrm rot="2700459">
            <a:off x="-4211822" y="1322594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3" name="TextBox 2">
            <a:extLst>
              <a:ext uri="{FF2B5EF4-FFF2-40B4-BE49-F238E27FC236}">
                <a16:creationId xmlns:a16="http://schemas.microsoft.com/office/drawing/2014/main" id="{D3BF2DE2-4708-48B7-9748-DF127F8008E6}"/>
              </a:ext>
            </a:extLst>
          </p:cNvPr>
          <p:cNvSpPr txBox="1"/>
          <p:nvPr/>
        </p:nvSpPr>
        <p:spPr>
          <a:xfrm>
            <a:off x="328325" y="9234899"/>
            <a:ext cx="8800435"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grpSp>
        <p:nvGrpSpPr>
          <p:cNvPr id="4" name="Group 3">
            <a:extLst>
              <a:ext uri="{FF2B5EF4-FFF2-40B4-BE49-F238E27FC236}">
                <a16:creationId xmlns:a16="http://schemas.microsoft.com/office/drawing/2014/main" id="{19639740-4AF2-3E61-1F32-A77EB6C28986}"/>
              </a:ext>
            </a:extLst>
          </p:cNvPr>
          <p:cNvGrpSpPr/>
          <p:nvPr/>
        </p:nvGrpSpPr>
        <p:grpSpPr>
          <a:xfrm>
            <a:off x="319627" y="10162322"/>
            <a:ext cx="7104830" cy="5481126"/>
            <a:chOff x="2173357" y="2056698"/>
            <a:chExt cx="7104830" cy="5481126"/>
          </a:xfrm>
        </p:grpSpPr>
        <p:sp>
          <p:nvSpPr>
            <p:cNvPr id="5" name="TextBox 4">
              <a:extLst>
                <a:ext uri="{FF2B5EF4-FFF2-40B4-BE49-F238E27FC236}">
                  <a16:creationId xmlns:a16="http://schemas.microsoft.com/office/drawing/2014/main" id="{263C93FE-1654-B960-26BE-3557E225538D}"/>
                </a:ext>
              </a:extLst>
            </p:cNvPr>
            <p:cNvSpPr txBox="1"/>
            <p:nvPr/>
          </p:nvSpPr>
          <p:spPr>
            <a:xfrm>
              <a:off x="2173357" y="4790060"/>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7" name="TextBox 6">
              <a:extLst>
                <a:ext uri="{FF2B5EF4-FFF2-40B4-BE49-F238E27FC236}">
                  <a16:creationId xmlns:a16="http://schemas.microsoft.com/office/drawing/2014/main" id="{3B30730A-0FA3-5A5D-6220-1613D77B2168}"/>
                </a:ext>
              </a:extLst>
            </p:cNvPr>
            <p:cNvSpPr txBox="1"/>
            <p:nvPr/>
          </p:nvSpPr>
          <p:spPr>
            <a:xfrm>
              <a:off x="2173357" y="2056698"/>
              <a:ext cx="7104830"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Benefits students and job seekers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273EBAFC-1FBA-B236-BF02-B645F47A10AA}"/>
                </a:ext>
              </a:extLst>
            </p:cNvPr>
            <p:cNvSpPr txBox="1"/>
            <p:nvPr/>
          </p:nvSpPr>
          <p:spPr>
            <a:xfrm>
              <a:off x="2173357" y="6953049"/>
              <a:ext cx="5947462"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Encourages digital inclusion</a:t>
              </a:r>
            </a:p>
          </p:txBody>
        </p:sp>
      </p:grpSp>
      <p:pic>
        <p:nvPicPr>
          <p:cNvPr id="14" name="Graphic 13">
            <a:extLst>
              <a:ext uri="{FF2B5EF4-FFF2-40B4-BE49-F238E27FC236}">
                <a16:creationId xmlns:a16="http://schemas.microsoft.com/office/drawing/2014/main" id="{C7D63513-01E0-A370-9E7F-E34111D3C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1206" y="2830205"/>
            <a:ext cx="3837437" cy="3837437"/>
          </a:xfrm>
          <a:prstGeom prst="rect">
            <a:avLst/>
          </a:prstGeom>
        </p:spPr>
      </p:pic>
      <p:pic>
        <p:nvPicPr>
          <p:cNvPr id="16" name="Graphic 15">
            <a:extLst>
              <a:ext uri="{FF2B5EF4-FFF2-40B4-BE49-F238E27FC236}">
                <a16:creationId xmlns:a16="http://schemas.microsoft.com/office/drawing/2014/main" id="{1CD1A911-70D3-F057-1CC2-3E69A9B815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593" y="3678151"/>
            <a:ext cx="2908283" cy="2908283"/>
          </a:xfrm>
          <a:prstGeom prst="rect">
            <a:avLst/>
          </a:prstGeom>
        </p:spPr>
      </p:pic>
      <p:pic>
        <p:nvPicPr>
          <p:cNvPr id="17" name="Graphic 16">
            <a:extLst>
              <a:ext uri="{FF2B5EF4-FFF2-40B4-BE49-F238E27FC236}">
                <a16:creationId xmlns:a16="http://schemas.microsoft.com/office/drawing/2014/main" id="{17DE22EB-4BF1-D1BF-6B49-FA78E1BE51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08121" y="15643448"/>
            <a:ext cx="2641277" cy="26412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20913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7105410"/>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429802"/>
            <a:ext cx="7104830" cy="1579686"/>
            <a:chOff x="2173357" y="2056698"/>
            <a:chExt cx="7104830"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104830" cy="584775"/>
            </a:xfrm>
            <a:prstGeom prst="rect">
              <a:avLst/>
            </a:prstGeom>
            <a:noFill/>
          </p:spPr>
          <p:txBody>
            <a:bodyPr wrap="non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Benefits students and job seekers</a:t>
              </a:r>
              <a:endParaRPr lang="en-IN" dirty="0"/>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546878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4" name="TextBox 3">
            <a:extLst>
              <a:ext uri="{FF2B5EF4-FFF2-40B4-BE49-F238E27FC236}">
                <a16:creationId xmlns:a16="http://schemas.microsoft.com/office/drawing/2014/main" id="{8331D0BC-D094-D710-AE79-131D2A5103C5}"/>
              </a:ext>
            </a:extLst>
          </p:cNvPr>
          <p:cNvSpPr txBox="1"/>
          <p:nvPr/>
        </p:nvSpPr>
        <p:spPr>
          <a:xfrm>
            <a:off x="435276" y="-966870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grpSp>
        <p:nvGrpSpPr>
          <p:cNvPr id="5" name="Group 4">
            <a:extLst>
              <a:ext uri="{FF2B5EF4-FFF2-40B4-BE49-F238E27FC236}">
                <a16:creationId xmlns:a16="http://schemas.microsoft.com/office/drawing/2014/main" id="{BD4A00CB-1428-70A5-CF68-31CA033EA26E}"/>
              </a:ext>
            </a:extLst>
          </p:cNvPr>
          <p:cNvGrpSpPr/>
          <p:nvPr/>
        </p:nvGrpSpPr>
        <p:grpSpPr>
          <a:xfrm>
            <a:off x="867756" y="-8478292"/>
            <a:ext cx="7393371" cy="3957126"/>
            <a:chOff x="2173357" y="-320742"/>
            <a:chExt cx="7393371" cy="3957126"/>
          </a:xfrm>
        </p:grpSpPr>
        <p:sp>
          <p:nvSpPr>
            <p:cNvPr id="7" name="TextBox 6">
              <a:extLst>
                <a:ext uri="{FF2B5EF4-FFF2-40B4-BE49-F238E27FC236}">
                  <a16:creationId xmlns:a16="http://schemas.microsoft.com/office/drawing/2014/main" id="{964B4167-F4DB-85AB-3B4E-F54BCF32FC5B}"/>
                </a:ext>
              </a:extLst>
            </p:cNvPr>
            <p:cNvSpPr txBox="1"/>
            <p:nvPr/>
          </p:nvSpPr>
          <p:spPr>
            <a:xfrm>
              <a:off x="2173357" y="1269620"/>
              <a:ext cx="609333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Easy-to-use, secure platform</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44521C2C-E7EA-6D18-4F6D-4A4BE3230054}"/>
                </a:ext>
              </a:extLst>
            </p:cNvPr>
            <p:cNvSpPr txBox="1"/>
            <p:nvPr/>
          </p:nvSpPr>
          <p:spPr>
            <a:xfrm>
              <a:off x="2173357" y="-320742"/>
              <a:ext cx="7393371"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81378186-1E83-F427-1BEC-173859B4F8E0}"/>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Support local rental economy</a:t>
              </a:r>
            </a:p>
          </p:txBody>
        </p:sp>
      </p:grpSp>
      <p:sp>
        <p:nvSpPr>
          <p:cNvPr id="15" name="TextBox 14">
            <a:extLst>
              <a:ext uri="{FF2B5EF4-FFF2-40B4-BE49-F238E27FC236}">
                <a16:creationId xmlns:a16="http://schemas.microsoft.com/office/drawing/2014/main" id="{07338F3F-A32B-7FEA-3516-2DB81351471E}"/>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pic>
        <p:nvPicPr>
          <p:cNvPr id="2" name="Graphic 1">
            <a:extLst>
              <a:ext uri="{FF2B5EF4-FFF2-40B4-BE49-F238E27FC236}">
                <a16:creationId xmlns:a16="http://schemas.microsoft.com/office/drawing/2014/main" id="{5316326C-2F45-8FFC-9ADD-C242D0997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0119" y="-4223209"/>
            <a:ext cx="2908283" cy="2908283"/>
          </a:xfrm>
          <a:prstGeom prst="rect">
            <a:avLst/>
          </a:prstGeom>
        </p:spPr>
      </p:pic>
      <p:pic>
        <p:nvPicPr>
          <p:cNvPr id="18" name="Graphic 17">
            <a:extLst>
              <a:ext uri="{FF2B5EF4-FFF2-40B4-BE49-F238E27FC236}">
                <a16:creationId xmlns:a16="http://schemas.microsoft.com/office/drawing/2014/main" id="{68EC7967-F991-75C7-8858-B100BD311B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8200" y="3522785"/>
            <a:ext cx="2641277" cy="2641277"/>
          </a:xfrm>
          <a:prstGeom prst="rect">
            <a:avLst/>
          </a:prstGeom>
          <a:effectLst>
            <a:outerShdw blurRad="50800" dist="38100" dir="2700000" algn="tl" rotWithShape="0">
              <a:prstClr val="black">
                <a:alpha val="40000"/>
              </a:prstClr>
            </a:outerShdw>
          </a:effectLst>
        </p:spPr>
      </p:pic>
      <p:pic>
        <p:nvPicPr>
          <p:cNvPr id="19" name="Graphic 18">
            <a:extLst>
              <a:ext uri="{FF2B5EF4-FFF2-40B4-BE49-F238E27FC236}">
                <a16:creationId xmlns:a16="http://schemas.microsoft.com/office/drawing/2014/main" id="{3AD76E01-93A5-1972-EB3C-81461A500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56293" y="9831241"/>
            <a:ext cx="2959287" cy="2959287"/>
          </a:xfrm>
          <a:prstGeom prst="rect">
            <a:avLst/>
          </a:prstGeom>
        </p:spPr>
      </p:pic>
    </p:spTree>
    <p:extLst>
      <p:ext uri="{BB962C8B-B14F-4D97-AF65-F5344CB8AC3E}">
        <p14:creationId xmlns:p14="http://schemas.microsoft.com/office/powerpoint/2010/main" val="4551663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7105410"/>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429802"/>
            <a:ext cx="7104830" cy="1579686"/>
            <a:chOff x="2173357" y="2056698"/>
            <a:chExt cx="7104830"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5537093" cy="584775"/>
            </a:xfrm>
            <a:prstGeom prst="rect">
              <a:avLst/>
            </a:prstGeom>
            <a:noFill/>
          </p:spPr>
          <p:txBody>
            <a:bodyPr wrap="non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Supports local PG owners</a:t>
              </a:r>
              <a:endParaRPr lang="en-IN" dirty="0"/>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104830" cy="584775"/>
            </a:xfrm>
            <a:prstGeom prst="rect">
              <a:avLst/>
            </a:prstGeom>
            <a:noFill/>
          </p:spPr>
          <p:txBody>
            <a:bodyPr wrap="non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Benefits students and job seekers</a:t>
              </a:r>
              <a:endParaRPr lang="en-IN" dirty="0"/>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546878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15" name="TextBox 14">
            <a:extLst>
              <a:ext uri="{FF2B5EF4-FFF2-40B4-BE49-F238E27FC236}">
                <a16:creationId xmlns:a16="http://schemas.microsoft.com/office/drawing/2014/main" id="{07338F3F-A32B-7FEA-3516-2DB81351471E}"/>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pic>
        <p:nvPicPr>
          <p:cNvPr id="16" name="Graphic 15">
            <a:extLst>
              <a:ext uri="{FF2B5EF4-FFF2-40B4-BE49-F238E27FC236}">
                <a16:creationId xmlns:a16="http://schemas.microsoft.com/office/drawing/2014/main" id="{10F5132E-5FD6-722D-6393-3947F8AA8C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40071" y="3429000"/>
            <a:ext cx="2641277" cy="2641277"/>
          </a:xfrm>
          <a:prstGeom prst="rect">
            <a:avLst/>
          </a:prstGeom>
          <a:effectLst>
            <a:outerShdw blurRad="50800" dist="38100" dir="2700000" algn="tl" rotWithShape="0">
              <a:prstClr val="black">
                <a:alpha val="40000"/>
              </a:prstClr>
            </a:outerShdw>
          </a:effectLst>
        </p:spPr>
      </p:pic>
      <p:pic>
        <p:nvPicPr>
          <p:cNvPr id="18" name="Graphic 17">
            <a:extLst>
              <a:ext uri="{FF2B5EF4-FFF2-40B4-BE49-F238E27FC236}">
                <a16:creationId xmlns:a16="http://schemas.microsoft.com/office/drawing/2014/main" id="{5A042F13-2271-451D-7A18-075FFE9A3B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3213050"/>
            <a:ext cx="2959287" cy="2959287"/>
          </a:xfrm>
          <a:prstGeom prst="rect">
            <a:avLst/>
          </a:prstGeom>
        </p:spPr>
      </p:pic>
      <p:pic>
        <p:nvPicPr>
          <p:cNvPr id="19" name="Graphic 18">
            <a:extLst>
              <a:ext uri="{FF2B5EF4-FFF2-40B4-BE49-F238E27FC236}">
                <a16:creationId xmlns:a16="http://schemas.microsoft.com/office/drawing/2014/main" id="{880E776A-EB96-E9F8-9C32-0302CCCA0A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9300" y="11743996"/>
            <a:ext cx="2973274" cy="2973274"/>
          </a:xfrm>
          <a:prstGeom prst="rect">
            <a:avLst/>
          </a:prstGeom>
        </p:spPr>
      </p:pic>
    </p:spTree>
    <p:extLst>
      <p:ext uri="{BB962C8B-B14F-4D97-AF65-F5344CB8AC3E}">
        <p14:creationId xmlns:p14="http://schemas.microsoft.com/office/powerpoint/2010/main" val="32908492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90BA011-E230-A054-DB1B-5BC743F797AC}"/>
              </a:ext>
            </a:extLst>
          </p:cNvPr>
          <p:cNvPicPr>
            <a:picLocks noChangeAspect="1"/>
          </p:cNvPicPr>
          <p:nvPr/>
        </p:nvPicPr>
        <p:blipFill>
          <a:blip r:embed="rId3">
            <a:extLst>
              <a:ext uri="{28A0092B-C50C-407E-A947-70E740481C1C}">
                <a14:useLocalDpi xmlns:a14="http://schemas.microsoft.com/office/drawing/2010/main" val="0"/>
              </a:ext>
            </a:extLst>
          </a:blip>
          <a:srcRect l="2940" r="2481"/>
          <a:stretch/>
        </p:blipFill>
        <p:spPr>
          <a:xfrm>
            <a:off x="6217919" y="9544754"/>
            <a:ext cx="5242974" cy="3063039"/>
          </a:xfrm>
          <a:prstGeom prst="rect">
            <a:avLst/>
          </a:prstGeom>
        </p:spPr>
      </p:pic>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7105410"/>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429802"/>
            <a:ext cx="7104830" cy="1579686"/>
            <a:chOff x="2173357" y="2056698"/>
            <a:chExt cx="7104830"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104830"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Benefits students and job seekers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5468782"/>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15" name="TextBox 14">
            <a:extLst>
              <a:ext uri="{FF2B5EF4-FFF2-40B4-BE49-F238E27FC236}">
                <a16:creationId xmlns:a16="http://schemas.microsoft.com/office/drawing/2014/main" id="{07338F3F-A32B-7FEA-3516-2DB81351471E}"/>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sp>
        <p:nvSpPr>
          <p:cNvPr id="2" name="TextBox 1">
            <a:extLst>
              <a:ext uri="{FF2B5EF4-FFF2-40B4-BE49-F238E27FC236}">
                <a16:creationId xmlns:a16="http://schemas.microsoft.com/office/drawing/2014/main" id="{5430698F-B32A-2CEC-0320-3F9C5590BABC}"/>
              </a:ext>
            </a:extLst>
          </p:cNvPr>
          <p:cNvSpPr txBox="1"/>
          <p:nvPr/>
        </p:nvSpPr>
        <p:spPr>
          <a:xfrm>
            <a:off x="435275" y="13759492"/>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22" name="Group 21">
            <a:extLst>
              <a:ext uri="{FF2B5EF4-FFF2-40B4-BE49-F238E27FC236}">
                <a16:creationId xmlns:a16="http://schemas.microsoft.com/office/drawing/2014/main" id="{52D2B0CB-52CD-5487-8D8A-264DFDEE35BD}"/>
              </a:ext>
            </a:extLst>
          </p:cNvPr>
          <p:cNvGrpSpPr/>
          <p:nvPr/>
        </p:nvGrpSpPr>
        <p:grpSpPr>
          <a:xfrm>
            <a:off x="731106" y="16852682"/>
            <a:ext cx="5121054" cy="3540624"/>
            <a:chOff x="2173356" y="2056698"/>
            <a:chExt cx="5121054" cy="3540624"/>
          </a:xfrm>
        </p:grpSpPr>
        <p:sp>
          <p:nvSpPr>
            <p:cNvPr id="23" name="TextBox 22">
              <a:extLst>
                <a:ext uri="{FF2B5EF4-FFF2-40B4-BE49-F238E27FC236}">
                  <a16:creationId xmlns:a16="http://schemas.microsoft.com/office/drawing/2014/main" id="{55E79EC1-BA2A-8264-9BE6-0E121A642259}"/>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Owners can post rooms with images.</a:t>
              </a:r>
            </a:p>
          </p:txBody>
        </p:sp>
        <p:sp>
          <p:nvSpPr>
            <p:cNvPr id="24" name="TextBox 23">
              <a:extLst>
                <a:ext uri="{FF2B5EF4-FFF2-40B4-BE49-F238E27FC236}">
                  <a16:creationId xmlns:a16="http://schemas.microsoft.com/office/drawing/2014/main" id="{5E0E57DB-4F22-9B87-723B-E5928136D6ED}"/>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Users can search and filter result.</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30E349B3-4D1C-94BD-EA9D-67BAB6C318E9}"/>
                </a:ext>
              </a:extLst>
            </p:cNvPr>
            <p:cNvSpPr txBox="1"/>
            <p:nvPr/>
          </p:nvSpPr>
          <p:spPr>
            <a:xfrm>
              <a:off x="2173356" y="4520104"/>
              <a:ext cx="5121053" cy="1077218"/>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Real-time chat and easy booking.</a:t>
              </a:r>
            </a:p>
          </p:txBody>
        </p:sp>
      </p:grpSp>
      <p:pic>
        <p:nvPicPr>
          <p:cNvPr id="27" name="Picture 26">
            <a:extLst>
              <a:ext uri="{FF2B5EF4-FFF2-40B4-BE49-F238E27FC236}">
                <a16:creationId xmlns:a16="http://schemas.microsoft.com/office/drawing/2014/main" id="{8DB64CF2-2CBA-B56A-9E20-B94B0B92F39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8013733"/>
            <a:ext cx="6858000" cy="6858000"/>
          </a:xfrm>
          <a:prstGeom prst="rect">
            <a:avLst/>
          </a:prstGeom>
        </p:spPr>
      </p:pic>
      <p:pic>
        <p:nvPicPr>
          <p:cNvPr id="28" name="Picture 27">
            <a:extLst>
              <a:ext uri="{FF2B5EF4-FFF2-40B4-BE49-F238E27FC236}">
                <a16:creationId xmlns:a16="http://schemas.microsoft.com/office/drawing/2014/main" id="{BD67CA8C-EECB-2505-40BE-2D9872132524}"/>
              </a:ext>
            </a:extLst>
          </p:cNvPr>
          <p:cNvPicPr>
            <a:picLocks noChangeAspect="1"/>
          </p:cNvPicPr>
          <p:nvPr/>
        </p:nvPicPr>
        <p:blipFill>
          <a:blip r:embed="rId5">
            <a:extLst>
              <a:ext uri="{28A0092B-C50C-407E-A947-70E740481C1C}">
                <a14:useLocalDpi xmlns:a14="http://schemas.microsoft.com/office/drawing/2010/main" val="0"/>
              </a:ext>
            </a:extLst>
          </a:blip>
          <a:srcRect l="8475" r="8898"/>
          <a:stretch/>
        </p:blipFill>
        <p:spPr>
          <a:xfrm>
            <a:off x="6217920" y="9544757"/>
            <a:ext cx="5242973" cy="3063039"/>
          </a:xfrm>
          <a:prstGeom prst="rect">
            <a:avLst/>
          </a:prstGeom>
        </p:spPr>
      </p:pic>
      <p:pic>
        <p:nvPicPr>
          <p:cNvPr id="29" name="Graphic 28">
            <a:extLst>
              <a:ext uri="{FF2B5EF4-FFF2-40B4-BE49-F238E27FC236}">
                <a16:creationId xmlns:a16="http://schemas.microsoft.com/office/drawing/2014/main" id="{7C4F2328-F50C-6306-7D10-F2F2F94E01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264725" y="3009488"/>
            <a:ext cx="2959287" cy="2959287"/>
          </a:xfrm>
          <a:prstGeom prst="rect">
            <a:avLst/>
          </a:prstGeom>
        </p:spPr>
      </p:pic>
      <p:pic>
        <p:nvPicPr>
          <p:cNvPr id="32" name="Graphic 31">
            <a:extLst>
              <a:ext uri="{FF2B5EF4-FFF2-40B4-BE49-F238E27FC236}">
                <a16:creationId xmlns:a16="http://schemas.microsoft.com/office/drawing/2014/main" id="{E165E3C5-3369-06EC-4B62-C6BCB7DDC2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5969" y="3654217"/>
            <a:ext cx="2973274" cy="2973274"/>
          </a:xfrm>
          <a:prstGeom prst="rect">
            <a:avLst/>
          </a:prstGeom>
        </p:spPr>
      </p:pic>
      <p:sp>
        <p:nvSpPr>
          <p:cNvPr id="4" name="Isosceles Triangle 3">
            <a:extLst>
              <a:ext uri="{FF2B5EF4-FFF2-40B4-BE49-F238E27FC236}">
                <a16:creationId xmlns:a16="http://schemas.microsoft.com/office/drawing/2014/main" id="{6B8188BA-BE11-7FD7-A67B-B5244F896118}"/>
              </a:ext>
            </a:extLst>
          </p:cNvPr>
          <p:cNvSpPr/>
          <p:nvPr/>
        </p:nvSpPr>
        <p:spPr>
          <a:xfrm rot="10800000">
            <a:off x="18360342" y="-9268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45504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769C0E0-F9C5-8441-DB43-CFFB83749367}"/>
              </a:ext>
            </a:extLst>
          </p:cNvPr>
          <p:cNvPicPr>
            <a:picLocks noChangeAspect="1"/>
          </p:cNvPicPr>
          <p:nvPr/>
        </p:nvPicPr>
        <p:blipFill>
          <a:blip r:embed="rId2">
            <a:extLst>
              <a:ext uri="{28A0092B-C50C-407E-A947-70E740481C1C}">
                <a14:useLocalDpi xmlns:a14="http://schemas.microsoft.com/office/drawing/2010/main" val="0"/>
              </a:ext>
            </a:extLst>
          </a:blip>
          <a:srcRect l="2940" r="2481"/>
          <a:stretch/>
        </p:blipFill>
        <p:spPr>
          <a:xfrm>
            <a:off x="6217919" y="2903319"/>
            <a:ext cx="5242974" cy="3063039"/>
          </a:xfrm>
          <a:prstGeom prst="rect">
            <a:avLst/>
          </a:prstGeom>
        </p:spPr>
      </p:pic>
      <p:pic>
        <p:nvPicPr>
          <p:cNvPr id="18" name="Picture 17">
            <a:extLst>
              <a:ext uri="{FF2B5EF4-FFF2-40B4-BE49-F238E27FC236}">
                <a16:creationId xmlns:a16="http://schemas.microsoft.com/office/drawing/2014/main" id="{2DC9DCA0-BD1D-D86A-9BEC-DAD817E05388}"/>
              </a:ext>
            </a:extLst>
          </p:cNvPr>
          <p:cNvPicPr>
            <a:picLocks noChangeAspect="1"/>
          </p:cNvPicPr>
          <p:nvPr/>
        </p:nvPicPr>
        <p:blipFill>
          <a:blip r:embed="rId3">
            <a:extLst>
              <a:ext uri="{28A0092B-C50C-407E-A947-70E740481C1C}">
                <a14:useLocalDpi xmlns:a14="http://schemas.microsoft.com/office/drawing/2010/main" val="0"/>
              </a:ext>
            </a:extLst>
          </a:blip>
          <a:srcRect l="8475" r="8898"/>
          <a:stretch/>
        </p:blipFill>
        <p:spPr>
          <a:xfrm>
            <a:off x="6217920" y="2903319"/>
            <a:ext cx="5242973" cy="3063039"/>
          </a:xfrm>
          <a:prstGeom prst="rect">
            <a:avLst/>
          </a:prstGeom>
        </p:spPr>
      </p:pic>
      <p:sp>
        <p:nvSpPr>
          <p:cNvPr id="9" name="Rectangle: Diagonal Corners Snipped 8">
            <a:extLst>
              <a:ext uri="{FF2B5EF4-FFF2-40B4-BE49-F238E27FC236}">
                <a16:creationId xmlns:a16="http://schemas.microsoft.com/office/drawing/2014/main" id="{57B0CC54-9779-42D6-6476-EE39A5AA2FB8}"/>
              </a:ext>
            </a:extLst>
          </p:cNvPr>
          <p:cNvSpPr/>
          <p:nvPr/>
        </p:nvSpPr>
        <p:spPr>
          <a:xfrm rot="2700459">
            <a:off x="10723398" y="-16343199"/>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731107" y="-13050536"/>
            <a:ext cx="7104830" cy="4346330"/>
            <a:chOff x="2173357" y="-709946"/>
            <a:chExt cx="7104830" cy="4346330"/>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1017573"/>
              <a:ext cx="5537093"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Supports local PG owners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709946"/>
              <a:ext cx="7104830"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Benefits students and job seekers</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5947462"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Encourages digital inclusion</a:t>
              </a:r>
            </a:p>
          </p:txBody>
        </p:sp>
      </p:grpSp>
      <p:sp>
        <p:nvSpPr>
          <p:cNvPr id="3" name="Rectangle: Diagonal Corners Snipped 2">
            <a:extLst>
              <a:ext uri="{FF2B5EF4-FFF2-40B4-BE49-F238E27FC236}">
                <a16:creationId xmlns:a16="http://schemas.microsoft.com/office/drawing/2014/main" id="{1AAC9E59-5846-483B-8A0E-D20A207A5BCF}"/>
              </a:ext>
            </a:extLst>
          </p:cNvPr>
          <p:cNvSpPr/>
          <p:nvPr/>
        </p:nvSpPr>
        <p:spPr>
          <a:xfrm rot="2700459">
            <a:off x="-4211822" y="-8643458"/>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sp>
        <p:nvSpPr>
          <p:cNvPr id="15" name="TextBox 14">
            <a:extLst>
              <a:ext uri="{FF2B5EF4-FFF2-40B4-BE49-F238E27FC236}">
                <a16:creationId xmlns:a16="http://schemas.microsoft.com/office/drawing/2014/main" id="{07338F3F-A32B-7FEA-3516-2DB81351471E}"/>
              </a:ext>
            </a:extLst>
          </p:cNvPr>
          <p:cNvSpPr txBox="1"/>
          <p:nvPr/>
        </p:nvSpPr>
        <p:spPr>
          <a:xfrm>
            <a:off x="435275" y="-15469738"/>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How MessFinder Helps Society</a:t>
            </a:r>
          </a:p>
        </p:txBody>
      </p:sp>
      <p:sp>
        <p:nvSpPr>
          <p:cNvPr id="5" name="TextBox 4">
            <a:extLst>
              <a:ext uri="{FF2B5EF4-FFF2-40B4-BE49-F238E27FC236}">
                <a16:creationId xmlns:a16="http://schemas.microsoft.com/office/drawing/2014/main" id="{E3861259-99B8-2DFB-D477-D3C9798C8C65}"/>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6" name="Group 5">
            <a:extLst>
              <a:ext uri="{FF2B5EF4-FFF2-40B4-BE49-F238E27FC236}">
                <a16:creationId xmlns:a16="http://schemas.microsoft.com/office/drawing/2014/main" id="{31308DE1-E5A4-D68D-36C1-D36630D7AAA3}"/>
              </a:ext>
            </a:extLst>
          </p:cNvPr>
          <p:cNvGrpSpPr/>
          <p:nvPr/>
        </p:nvGrpSpPr>
        <p:grpSpPr>
          <a:xfrm>
            <a:off x="731106" y="1429802"/>
            <a:ext cx="5121054" cy="3540624"/>
            <a:chOff x="2173356" y="2056698"/>
            <a:chExt cx="5121054" cy="3540624"/>
          </a:xfrm>
        </p:grpSpPr>
        <p:sp>
          <p:nvSpPr>
            <p:cNvPr id="7" name="TextBox 6">
              <a:extLst>
                <a:ext uri="{FF2B5EF4-FFF2-40B4-BE49-F238E27FC236}">
                  <a16:creationId xmlns:a16="http://schemas.microsoft.com/office/drawing/2014/main" id="{833FF5F0-3B27-4479-F3C9-8D5297141E45}"/>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Owners can post rooms with images.</a:t>
              </a:r>
            </a:p>
          </p:txBody>
        </p:sp>
        <p:sp>
          <p:nvSpPr>
            <p:cNvPr id="8" name="TextBox 7">
              <a:extLst>
                <a:ext uri="{FF2B5EF4-FFF2-40B4-BE49-F238E27FC236}">
                  <a16:creationId xmlns:a16="http://schemas.microsoft.com/office/drawing/2014/main" id="{0075CC47-DE51-B821-DBF3-3AD5F2790B37}"/>
                </a:ext>
              </a:extLst>
            </p:cNvPr>
            <p:cNvSpPr txBox="1"/>
            <p:nvPr/>
          </p:nvSpPr>
          <p:spPr>
            <a:xfrm>
              <a:off x="2173357" y="2056698"/>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Users can search and filter result.</a:t>
              </a:r>
              <a:endParaRPr lang="en-IN" dirty="0"/>
            </a:p>
          </p:txBody>
        </p:sp>
        <p:sp>
          <p:nvSpPr>
            <p:cNvPr id="14" name="TextBox 13">
              <a:extLst>
                <a:ext uri="{FF2B5EF4-FFF2-40B4-BE49-F238E27FC236}">
                  <a16:creationId xmlns:a16="http://schemas.microsoft.com/office/drawing/2014/main" id="{F7DE5796-D676-D6F0-2F9E-25D3B83F6C2E}"/>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Real-time chat and easy booking.</a:t>
              </a:r>
            </a:p>
          </p:txBody>
        </p:sp>
      </p:grpSp>
      <p:pic>
        <p:nvPicPr>
          <p:cNvPr id="25" name="Graphic 24">
            <a:extLst>
              <a:ext uri="{FF2B5EF4-FFF2-40B4-BE49-F238E27FC236}">
                <a16:creationId xmlns:a16="http://schemas.microsoft.com/office/drawing/2014/main" id="{757077E3-1CF8-A572-C276-4DE243A27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8569" y="-5645450"/>
            <a:ext cx="2973274" cy="2973274"/>
          </a:xfrm>
          <a:prstGeom prst="rect">
            <a:avLst/>
          </a:prstGeom>
        </p:spPr>
      </p:pic>
      <p:pic>
        <p:nvPicPr>
          <p:cNvPr id="16" name="Picture 15">
            <a:extLst>
              <a:ext uri="{FF2B5EF4-FFF2-40B4-BE49-F238E27FC236}">
                <a16:creationId xmlns:a16="http://schemas.microsoft.com/office/drawing/2014/main" id="{D04C8051-EADB-F8CD-97ED-EDD37E7A467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1372295"/>
            <a:ext cx="6858000" cy="6858000"/>
          </a:xfrm>
          <a:prstGeom prst="rect">
            <a:avLst/>
          </a:prstGeom>
        </p:spPr>
      </p:pic>
      <p:sp>
        <p:nvSpPr>
          <p:cNvPr id="2" name="Isosceles Triangle 1">
            <a:extLst>
              <a:ext uri="{FF2B5EF4-FFF2-40B4-BE49-F238E27FC236}">
                <a16:creationId xmlns:a16="http://schemas.microsoft.com/office/drawing/2014/main" id="{DB5FCFD1-9239-2504-80D4-0B57E4B6D580}"/>
              </a:ext>
            </a:extLst>
          </p:cNvPr>
          <p:cNvSpPr/>
          <p:nvPr/>
        </p:nvSpPr>
        <p:spPr>
          <a:xfrm rot="10800000">
            <a:off x="11273742" y="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6778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D8F50A5-3BEC-3A06-700A-A6130EFBAFC5}"/>
              </a:ext>
            </a:extLst>
          </p:cNvPr>
          <p:cNvPicPr>
            <a:picLocks noChangeAspect="1"/>
          </p:cNvPicPr>
          <p:nvPr/>
        </p:nvPicPr>
        <p:blipFill>
          <a:blip r:embed="rId2">
            <a:extLst>
              <a:ext uri="{28A0092B-C50C-407E-A947-70E740481C1C}">
                <a14:useLocalDpi xmlns:a14="http://schemas.microsoft.com/office/drawing/2010/main" val="0"/>
              </a:ext>
            </a:extLst>
          </a:blip>
          <a:srcRect l="2940" r="2481"/>
          <a:stretch/>
        </p:blipFill>
        <p:spPr>
          <a:xfrm>
            <a:off x="6217919" y="2903319"/>
            <a:ext cx="5242974" cy="3063039"/>
          </a:xfrm>
          <a:prstGeom prst="rect">
            <a:avLst/>
          </a:prstGeom>
        </p:spPr>
      </p:pic>
      <p:sp>
        <p:nvSpPr>
          <p:cNvPr id="5" name="TextBox 4">
            <a:extLst>
              <a:ext uri="{FF2B5EF4-FFF2-40B4-BE49-F238E27FC236}">
                <a16:creationId xmlns:a16="http://schemas.microsoft.com/office/drawing/2014/main" id="{E3861259-99B8-2DFB-D477-D3C9798C8C65}"/>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6" name="Group 5">
            <a:extLst>
              <a:ext uri="{FF2B5EF4-FFF2-40B4-BE49-F238E27FC236}">
                <a16:creationId xmlns:a16="http://schemas.microsoft.com/office/drawing/2014/main" id="{31308DE1-E5A4-D68D-36C1-D36630D7AAA3}"/>
              </a:ext>
            </a:extLst>
          </p:cNvPr>
          <p:cNvGrpSpPr/>
          <p:nvPr/>
        </p:nvGrpSpPr>
        <p:grpSpPr>
          <a:xfrm>
            <a:off x="731106" y="1429802"/>
            <a:ext cx="5121054" cy="3540624"/>
            <a:chOff x="2173356" y="2056698"/>
            <a:chExt cx="5121054" cy="3540624"/>
          </a:xfrm>
        </p:grpSpPr>
        <p:sp>
          <p:nvSpPr>
            <p:cNvPr id="7" name="TextBox 6">
              <a:extLst>
                <a:ext uri="{FF2B5EF4-FFF2-40B4-BE49-F238E27FC236}">
                  <a16:creationId xmlns:a16="http://schemas.microsoft.com/office/drawing/2014/main" id="{833FF5F0-3B27-4479-F3C9-8D5297141E45}"/>
                </a:ext>
              </a:extLst>
            </p:cNvPr>
            <p:cNvSpPr txBox="1"/>
            <p:nvPr/>
          </p:nvSpPr>
          <p:spPr>
            <a:xfrm>
              <a:off x="2173357" y="3288401"/>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Owners can post rooms with images.</a:t>
              </a:r>
            </a:p>
          </p:txBody>
        </p:sp>
        <p:sp>
          <p:nvSpPr>
            <p:cNvPr id="8" name="TextBox 7">
              <a:extLst>
                <a:ext uri="{FF2B5EF4-FFF2-40B4-BE49-F238E27FC236}">
                  <a16:creationId xmlns:a16="http://schemas.microsoft.com/office/drawing/2014/main" id="{0075CC47-DE51-B821-DBF3-3AD5F2790B37}"/>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Users can search and filter result.</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F7DE5796-D676-D6F0-2F9E-25D3B83F6C2E}"/>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Real-time chat and easy booking.</a:t>
              </a:r>
            </a:p>
          </p:txBody>
        </p:sp>
      </p:grpSp>
      <p:pic>
        <p:nvPicPr>
          <p:cNvPr id="23" name="Picture 22">
            <a:extLst>
              <a:ext uri="{FF2B5EF4-FFF2-40B4-BE49-F238E27FC236}">
                <a16:creationId xmlns:a16="http://schemas.microsoft.com/office/drawing/2014/main" id="{EC0AD14E-3B39-CE5E-A560-29696D3D0DA2}"/>
              </a:ext>
            </a:extLst>
          </p:cNvPr>
          <p:cNvPicPr>
            <a:picLocks noChangeAspect="1"/>
          </p:cNvPicPr>
          <p:nvPr/>
        </p:nvPicPr>
        <p:blipFill>
          <a:blip r:embed="rId3">
            <a:extLst>
              <a:ext uri="{28A0092B-C50C-407E-A947-70E740481C1C}">
                <a14:useLocalDpi xmlns:a14="http://schemas.microsoft.com/office/drawing/2010/main" val="0"/>
              </a:ext>
            </a:extLst>
          </a:blip>
          <a:srcRect t="4908" b="47738"/>
          <a:stretch/>
        </p:blipFill>
        <p:spPr>
          <a:xfrm>
            <a:off x="6217920" y="2903319"/>
            <a:ext cx="5242973" cy="3063039"/>
          </a:xfrm>
          <a:prstGeom prst="rect">
            <a:avLst/>
          </a:prstGeom>
        </p:spPr>
      </p:pic>
      <p:pic>
        <p:nvPicPr>
          <p:cNvPr id="22" name="Picture 21">
            <a:extLst>
              <a:ext uri="{FF2B5EF4-FFF2-40B4-BE49-F238E27FC236}">
                <a16:creationId xmlns:a16="http://schemas.microsoft.com/office/drawing/2014/main" id="{CFA4F554-CFE8-148C-19BA-01F18BD9937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1372295"/>
            <a:ext cx="6858000" cy="6858000"/>
          </a:xfrm>
          <a:prstGeom prst="rect">
            <a:avLst/>
          </a:prstGeom>
        </p:spPr>
      </p:pic>
      <p:sp>
        <p:nvSpPr>
          <p:cNvPr id="3" name="Isosceles Triangle 2">
            <a:extLst>
              <a:ext uri="{FF2B5EF4-FFF2-40B4-BE49-F238E27FC236}">
                <a16:creationId xmlns:a16="http://schemas.microsoft.com/office/drawing/2014/main" id="{69E20C4E-DE64-3E10-E442-A4B7739D099B}"/>
              </a:ext>
            </a:extLst>
          </p:cNvPr>
          <p:cNvSpPr/>
          <p:nvPr/>
        </p:nvSpPr>
        <p:spPr>
          <a:xfrm rot="10800000">
            <a:off x="11273742" y="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63514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11" name="Isosceles Triangle 10">
            <a:extLst>
              <a:ext uri="{FF2B5EF4-FFF2-40B4-BE49-F238E27FC236}">
                <a16:creationId xmlns:a16="http://schemas.microsoft.com/office/drawing/2014/main" id="{9C591689-96D2-7A7B-0B2C-5E735F01911C}"/>
              </a:ext>
            </a:extLst>
          </p:cNvPr>
          <p:cNvSpPr/>
          <p:nvPr/>
        </p:nvSpPr>
        <p:spPr>
          <a:xfrm rot="10800000">
            <a:off x="11273742" y="-1"/>
            <a:ext cx="918258" cy="6857999"/>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7DC7E08-956A-3362-000E-61DCB89777D6}"/>
              </a:ext>
            </a:extLst>
          </p:cNvPr>
          <p:cNvPicPr>
            <a:picLocks noChangeAspect="1"/>
          </p:cNvPicPr>
          <p:nvPr/>
        </p:nvPicPr>
        <p:blipFill>
          <a:blip r:embed="rId3">
            <a:extLst>
              <a:ext uri="{28A0092B-C50C-407E-A947-70E740481C1C}">
                <a14:useLocalDpi xmlns:a14="http://schemas.microsoft.com/office/drawing/2010/main" val="0"/>
              </a:ext>
            </a:extLst>
          </a:blip>
          <a:srcRect l="2940" r="2481"/>
          <a:stretch/>
        </p:blipFill>
        <p:spPr>
          <a:xfrm>
            <a:off x="6217919" y="2903319"/>
            <a:ext cx="5242974" cy="3063039"/>
          </a:xfrm>
          <a:prstGeom prst="rect">
            <a:avLst/>
          </a:prstGeom>
        </p:spPr>
      </p:pic>
      <p:pic>
        <p:nvPicPr>
          <p:cNvPr id="3" name="Picture 2">
            <a:extLst>
              <a:ext uri="{FF2B5EF4-FFF2-40B4-BE49-F238E27FC236}">
                <a16:creationId xmlns:a16="http://schemas.microsoft.com/office/drawing/2014/main" id="{F6D61B35-0353-04DA-B549-628D18E0883F}"/>
              </a:ext>
            </a:extLst>
          </p:cNvPr>
          <p:cNvPicPr>
            <a:picLocks noChangeAspect="1"/>
          </p:cNvPicPr>
          <p:nvPr/>
        </p:nvPicPr>
        <p:blipFill>
          <a:blip r:embed="rId4">
            <a:extLst>
              <a:ext uri="{28A0092B-C50C-407E-A947-70E740481C1C}">
                <a14:useLocalDpi xmlns:a14="http://schemas.microsoft.com/office/drawing/2010/main" val="0"/>
              </a:ext>
            </a:extLst>
          </a:blip>
          <a:srcRect l="3989" r="3989"/>
          <a:stretch/>
        </p:blipFill>
        <p:spPr>
          <a:xfrm>
            <a:off x="6217919" y="2925970"/>
            <a:ext cx="5242974" cy="3063040"/>
          </a:xfrm>
          <a:prstGeom prst="rect">
            <a:avLst/>
          </a:prstGeom>
        </p:spPr>
      </p:pic>
      <p:pic>
        <p:nvPicPr>
          <p:cNvPr id="9" name="Picture 8">
            <a:extLst>
              <a:ext uri="{FF2B5EF4-FFF2-40B4-BE49-F238E27FC236}">
                <a16:creationId xmlns:a16="http://schemas.microsoft.com/office/drawing/2014/main" id="{F37ACBD1-9896-3946-D3C1-E4A3A5D8A2E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687" y="1372295"/>
            <a:ext cx="6858000" cy="6858000"/>
          </a:xfrm>
          <a:prstGeom prst="rect">
            <a:avLst/>
          </a:prstGeom>
        </p:spPr>
      </p:pic>
      <p:sp>
        <p:nvSpPr>
          <p:cNvPr id="5" name="TextBox 4">
            <a:extLst>
              <a:ext uri="{FF2B5EF4-FFF2-40B4-BE49-F238E27FC236}">
                <a16:creationId xmlns:a16="http://schemas.microsoft.com/office/drawing/2014/main" id="{E3861259-99B8-2DFB-D477-D3C9798C8C65}"/>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Main Features</a:t>
            </a:r>
          </a:p>
        </p:txBody>
      </p:sp>
      <p:grpSp>
        <p:nvGrpSpPr>
          <p:cNvPr id="6" name="Group 5">
            <a:extLst>
              <a:ext uri="{FF2B5EF4-FFF2-40B4-BE49-F238E27FC236}">
                <a16:creationId xmlns:a16="http://schemas.microsoft.com/office/drawing/2014/main" id="{31308DE1-E5A4-D68D-36C1-D36630D7AAA3}"/>
              </a:ext>
            </a:extLst>
          </p:cNvPr>
          <p:cNvGrpSpPr/>
          <p:nvPr/>
        </p:nvGrpSpPr>
        <p:grpSpPr>
          <a:xfrm>
            <a:off x="731106" y="1429802"/>
            <a:ext cx="5121054" cy="3540624"/>
            <a:chOff x="2173356" y="2056698"/>
            <a:chExt cx="5121054" cy="3540624"/>
          </a:xfrm>
        </p:grpSpPr>
        <p:sp>
          <p:nvSpPr>
            <p:cNvPr id="7" name="TextBox 6">
              <a:extLst>
                <a:ext uri="{FF2B5EF4-FFF2-40B4-BE49-F238E27FC236}">
                  <a16:creationId xmlns:a16="http://schemas.microsoft.com/office/drawing/2014/main" id="{833FF5F0-3B27-4479-F3C9-8D5297141E45}"/>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Owners can post rooms with images.</a:t>
              </a:r>
            </a:p>
          </p:txBody>
        </p:sp>
        <p:sp>
          <p:nvSpPr>
            <p:cNvPr id="8" name="TextBox 7">
              <a:extLst>
                <a:ext uri="{FF2B5EF4-FFF2-40B4-BE49-F238E27FC236}">
                  <a16:creationId xmlns:a16="http://schemas.microsoft.com/office/drawing/2014/main" id="{0075CC47-DE51-B821-DBF3-3AD5F2790B37}"/>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Users can search and filter result.</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F7DE5796-D676-D6F0-2F9E-25D3B83F6C2E}"/>
                </a:ext>
              </a:extLst>
            </p:cNvPr>
            <p:cNvSpPr txBox="1"/>
            <p:nvPr/>
          </p:nvSpPr>
          <p:spPr>
            <a:xfrm>
              <a:off x="2173356" y="4520104"/>
              <a:ext cx="5121053" cy="1077218"/>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Real-time chat and easy booking.</a:t>
              </a:r>
            </a:p>
          </p:txBody>
        </p:sp>
      </p:grpSp>
    </p:spTree>
    <p:extLst>
      <p:ext uri="{BB962C8B-B14F-4D97-AF65-F5344CB8AC3E}">
        <p14:creationId xmlns:p14="http://schemas.microsoft.com/office/powerpoint/2010/main" val="13080860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DD5C743-6D00-C30E-101D-65DD4EABD6D8}"/>
              </a:ext>
            </a:extLst>
          </p:cNvPr>
          <p:cNvSpPr/>
          <p:nvPr/>
        </p:nvSpPr>
        <p:spPr>
          <a:xfrm>
            <a:off x="0" y="0"/>
            <a:ext cx="918258" cy="6858000"/>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Is MessFinder Feasible?</a:t>
            </a:r>
          </a:p>
        </p:txBody>
      </p:sp>
      <p:pic>
        <p:nvPicPr>
          <p:cNvPr id="6" name="Picture 5">
            <a:extLst>
              <a:ext uri="{FF2B5EF4-FFF2-40B4-BE49-F238E27FC236}">
                <a16:creationId xmlns:a16="http://schemas.microsoft.com/office/drawing/2014/main" id="{9698ADB3-1142-D2CC-49E6-9DFFB5D5B0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676" y="1047931"/>
            <a:ext cx="2840217" cy="5381583"/>
          </a:xfrm>
          <a:prstGeom prst="rect">
            <a:avLst/>
          </a:prstGeom>
        </p:spPr>
      </p:pic>
      <p:grpSp>
        <p:nvGrpSpPr>
          <p:cNvPr id="9" name="Group 8">
            <a:extLst>
              <a:ext uri="{FF2B5EF4-FFF2-40B4-BE49-F238E27FC236}">
                <a16:creationId xmlns:a16="http://schemas.microsoft.com/office/drawing/2014/main" id="{157B953D-05A5-195D-DE12-0D87F1F3E42A}"/>
              </a:ext>
            </a:extLst>
          </p:cNvPr>
          <p:cNvGrpSpPr/>
          <p:nvPr/>
        </p:nvGrpSpPr>
        <p:grpSpPr>
          <a:xfrm>
            <a:off x="731106" y="1429802"/>
            <a:ext cx="6236853" cy="3540624"/>
            <a:chOff x="2173356" y="2056698"/>
            <a:chExt cx="5121054" cy="3540624"/>
          </a:xfrm>
        </p:grpSpPr>
        <p:sp>
          <p:nvSpPr>
            <p:cNvPr id="10" name="TextBox 9">
              <a:extLst>
                <a:ext uri="{FF2B5EF4-FFF2-40B4-BE49-F238E27FC236}">
                  <a16:creationId xmlns:a16="http://schemas.microsoft.com/office/drawing/2014/main" id="{38CCAE26-8929-E125-CBFF-06FAB04D4C43}"/>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Built on simple, scalable tools.</a:t>
              </a:r>
            </a:p>
          </p:txBody>
        </p:sp>
        <p:sp>
          <p:nvSpPr>
            <p:cNvPr id="11" name="TextBox 10">
              <a:extLst>
                <a:ext uri="{FF2B5EF4-FFF2-40B4-BE49-F238E27FC236}">
                  <a16:creationId xmlns:a16="http://schemas.microsoft.com/office/drawing/2014/main" id="{C415F6A8-0B4B-371C-9B9C-DF4166CFD1DF}"/>
                </a:ext>
              </a:extLst>
            </p:cNvPr>
            <p:cNvSpPr txBox="1"/>
            <p:nvPr/>
          </p:nvSpPr>
          <p:spPr>
            <a:xfrm>
              <a:off x="2173357" y="2056698"/>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Anyone with a smartphone can use it.</a:t>
              </a:r>
            </a:p>
          </p:txBody>
        </p:sp>
        <p:sp>
          <p:nvSpPr>
            <p:cNvPr id="12" name="TextBox 11">
              <a:extLst>
                <a:ext uri="{FF2B5EF4-FFF2-40B4-BE49-F238E27FC236}">
                  <a16:creationId xmlns:a16="http://schemas.microsoft.com/office/drawing/2014/main" id="{17225F1A-8D82-7131-7336-7266BE509B13}"/>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Low-cost setup, deploy and host using free tools.</a:t>
              </a:r>
            </a:p>
          </p:txBody>
        </p:sp>
      </p:grpSp>
      <p:grpSp>
        <p:nvGrpSpPr>
          <p:cNvPr id="24" name="Group 23">
            <a:extLst>
              <a:ext uri="{FF2B5EF4-FFF2-40B4-BE49-F238E27FC236}">
                <a16:creationId xmlns:a16="http://schemas.microsoft.com/office/drawing/2014/main" id="{EA4A1394-BDF7-9A5F-F371-E047706C7F4B}"/>
              </a:ext>
            </a:extLst>
          </p:cNvPr>
          <p:cNvGrpSpPr/>
          <p:nvPr/>
        </p:nvGrpSpPr>
        <p:grpSpPr>
          <a:xfrm>
            <a:off x="15953581" y="2453208"/>
            <a:ext cx="2880000" cy="2880000"/>
            <a:chOff x="8122563" y="2453208"/>
            <a:chExt cx="2880000" cy="2880000"/>
          </a:xfrm>
        </p:grpSpPr>
        <p:sp>
          <p:nvSpPr>
            <p:cNvPr id="25" name="Rectangle: Diagonal Corners Snipped 24">
              <a:extLst>
                <a:ext uri="{FF2B5EF4-FFF2-40B4-BE49-F238E27FC236}">
                  <a16:creationId xmlns:a16="http://schemas.microsoft.com/office/drawing/2014/main" id="{96459363-44C0-EAAD-D916-A224E51C529D}"/>
                </a:ext>
              </a:extLst>
            </p:cNvPr>
            <p:cNvSpPr/>
            <p:nvPr/>
          </p:nvSpPr>
          <p:spPr>
            <a:xfrm>
              <a:off x="8122563" y="2453208"/>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a:extLst>
                <a:ext uri="{FF2B5EF4-FFF2-40B4-BE49-F238E27FC236}">
                  <a16:creationId xmlns:a16="http://schemas.microsoft.com/office/drawing/2014/main" id="{43B8B78A-FA2A-D699-B95D-DC091C0AF9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6707" y="4034114"/>
              <a:ext cx="720000" cy="720000"/>
            </a:xfrm>
            <a:prstGeom prst="rect">
              <a:avLst/>
            </a:prstGeom>
          </p:spPr>
        </p:pic>
        <p:pic>
          <p:nvPicPr>
            <p:cNvPr id="27" name="Graphic 26">
              <a:extLst>
                <a:ext uri="{FF2B5EF4-FFF2-40B4-BE49-F238E27FC236}">
                  <a16:creationId xmlns:a16="http://schemas.microsoft.com/office/drawing/2014/main" id="{13F59DA7-BB07-B41A-69B5-947D8AF492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2102" y="4034114"/>
              <a:ext cx="720000" cy="720000"/>
            </a:xfrm>
            <a:prstGeom prst="rect">
              <a:avLst/>
            </a:prstGeom>
          </p:spPr>
        </p:pic>
        <p:pic>
          <p:nvPicPr>
            <p:cNvPr id="28" name="Graphic 27">
              <a:extLst>
                <a:ext uri="{FF2B5EF4-FFF2-40B4-BE49-F238E27FC236}">
                  <a16:creationId xmlns:a16="http://schemas.microsoft.com/office/drawing/2014/main" id="{11E752FF-B97E-F295-749E-95B6C0A5C9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6749" y="3104491"/>
              <a:ext cx="720000" cy="720000"/>
            </a:xfrm>
            <a:prstGeom prst="rect">
              <a:avLst/>
            </a:prstGeom>
          </p:spPr>
        </p:pic>
        <p:pic>
          <p:nvPicPr>
            <p:cNvPr id="29" name="Graphic 28">
              <a:extLst>
                <a:ext uri="{FF2B5EF4-FFF2-40B4-BE49-F238E27FC236}">
                  <a16:creationId xmlns:a16="http://schemas.microsoft.com/office/drawing/2014/main" id="{3EB03B73-C389-5BC1-315E-C234D6E8F7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6665" y="3104491"/>
              <a:ext cx="720000" cy="720000"/>
            </a:xfrm>
            <a:prstGeom prst="rect">
              <a:avLst/>
            </a:prstGeom>
          </p:spPr>
        </p:pic>
        <p:pic>
          <p:nvPicPr>
            <p:cNvPr id="30" name="Graphic 29">
              <a:extLst>
                <a:ext uri="{FF2B5EF4-FFF2-40B4-BE49-F238E27FC236}">
                  <a16:creationId xmlns:a16="http://schemas.microsoft.com/office/drawing/2014/main" id="{59D69E77-244B-3401-F3FF-79CD32420E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26707" y="3104491"/>
              <a:ext cx="720000" cy="720000"/>
            </a:xfrm>
            <a:prstGeom prst="rect">
              <a:avLst/>
            </a:prstGeom>
          </p:spPr>
        </p:pic>
      </p:grpSp>
    </p:spTree>
    <p:extLst>
      <p:ext uri="{BB962C8B-B14F-4D97-AF65-F5344CB8AC3E}">
        <p14:creationId xmlns:p14="http://schemas.microsoft.com/office/powerpoint/2010/main" val="230086108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DD5C743-6D00-C30E-101D-65DD4EABD6D8}"/>
              </a:ext>
            </a:extLst>
          </p:cNvPr>
          <p:cNvSpPr/>
          <p:nvPr/>
        </p:nvSpPr>
        <p:spPr>
          <a:xfrm>
            <a:off x="0" y="0"/>
            <a:ext cx="918258" cy="6858000"/>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Is MessFinder Feasible?</a:t>
            </a:r>
          </a:p>
        </p:txBody>
      </p:sp>
      <p:grpSp>
        <p:nvGrpSpPr>
          <p:cNvPr id="9" name="Group 8">
            <a:extLst>
              <a:ext uri="{FF2B5EF4-FFF2-40B4-BE49-F238E27FC236}">
                <a16:creationId xmlns:a16="http://schemas.microsoft.com/office/drawing/2014/main" id="{157B953D-05A5-195D-DE12-0D87F1F3E42A}"/>
              </a:ext>
            </a:extLst>
          </p:cNvPr>
          <p:cNvGrpSpPr/>
          <p:nvPr/>
        </p:nvGrpSpPr>
        <p:grpSpPr>
          <a:xfrm>
            <a:off x="731106" y="1429802"/>
            <a:ext cx="6236853" cy="3540624"/>
            <a:chOff x="2173356" y="2056698"/>
            <a:chExt cx="5121054" cy="3540624"/>
          </a:xfrm>
        </p:grpSpPr>
        <p:sp>
          <p:nvSpPr>
            <p:cNvPr id="10" name="TextBox 9">
              <a:extLst>
                <a:ext uri="{FF2B5EF4-FFF2-40B4-BE49-F238E27FC236}">
                  <a16:creationId xmlns:a16="http://schemas.microsoft.com/office/drawing/2014/main" id="{38CCAE26-8929-E125-CBFF-06FAB04D4C43}"/>
                </a:ext>
              </a:extLst>
            </p:cNvPr>
            <p:cNvSpPr txBox="1"/>
            <p:nvPr/>
          </p:nvSpPr>
          <p:spPr>
            <a:xfrm>
              <a:off x="2173357" y="3288401"/>
              <a:ext cx="5121053" cy="1077218"/>
            </a:xfrm>
            <a:prstGeom prst="rect">
              <a:avLst/>
            </a:prstGeom>
            <a:noFill/>
          </p:spPr>
          <p:txBody>
            <a:bodyPr wrap="square" rtlCol="0">
              <a:spAutoFit/>
            </a:bodyPr>
            <a:lstStyle>
              <a:defPPr>
                <a:defRPr lang="en-US"/>
              </a:defPPr>
              <a:lvl1pPr marL="457200" indent="-457200">
                <a:buClr>
                  <a:schemeClr val="accent1">
                    <a:lumMod val="75000"/>
                  </a:schemeClr>
                </a:buClr>
                <a:buFont typeface="Wingdings" panose="05000000000000000000" pitchFamily="2" charset="2"/>
                <a:buChar char="q"/>
                <a:defRPr sz="3200">
                  <a:solidFill>
                    <a:schemeClr val="accent1">
                      <a:lumMod val="75000"/>
                    </a:schemeClr>
                  </a:solidFill>
                  <a:latin typeface="Open Sans" pitchFamily="2" charset="0"/>
                  <a:ea typeface="Open Sans" pitchFamily="2" charset="0"/>
                  <a:cs typeface="Open Sans" pitchFamily="2" charset="0"/>
                </a:defRPr>
              </a:lvl1pPr>
            </a:lstStyle>
            <a:p>
              <a:r>
                <a:rPr lang="en-US" dirty="0"/>
                <a:t>Built on simple, scalable tools.</a:t>
              </a:r>
            </a:p>
          </p:txBody>
        </p:sp>
        <p:sp>
          <p:nvSpPr>
            <p:cNvPr id="11" name="TextBox 10">
              <a:extLst>
                <a:ext uri="{FF2B5EF4-FFF2-40B4-BE49-F238E27FC236}">
                  <a16:creationId xmlns:a16="http://schemas.microsoft.com/office/drawing/2014/main" id="{C415F6A8-0B4B-371C-9B9C-DF4166CFD1DF}"/>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Anyone with a smartphone can use it.</a:t>
              </a:r>
            </a:p>
          </p:txBody>
        </p:sp>
        <p:sp>
          <p:nvSpPr>
            <p:cNvPr id="12" name="TextBox 11">
              <a:extLst>
                <a:ext uri="{FF2B5EF4-FFF2-40B4-BE49-F238E27FC236}">
                  <a16:creationId xmlns:a16="http://schemas.microsoft.com/office/drawing/2014/main" id="{17225F1A-8D82-7131-7336-7266BE509B13}"/>
                </a:ext>
              </a:extLst>
            </p:cNvPr>
            <p:cNvSpPr txBox="1"/>
            <p:nvPr/>
          </p:nvSpPr>
          <p:spPr>
            <a:xfrm>
              <a:off x="2173356" y="4520104"/>
              <a:ext cx="5121053" cy="1077218"/>
            </a:xfrm>
            <a:prstGeom prst="rect">
              <a:avLst/>
            </a:prstGeom>
            <a:noFill/>
          </p:spPr>
          <p:txBody>
            <a:bodyPr wrap="square" rtlCol="0">
              <a:spAutoFit/>
            </a:bodyPr>
            <a:lstStyle>
              <a:defPPr>
                <a:defRPr lang="en-US"/>
              </a:defPPr>
              <a:lvl1pPr marL="457200" indent="-457200">
                <a:buClr>
                  <a:schemeClr val="accent1">
                    <a:lumMod val="40000"/>
                    <a:lumOff val="60000"/>
                  </a:schemeClr>
                </a:buClr>
                <a:buFont typeface="Wingdings" panose="05000000000000000000" pitchFamily="2" charset="2"/>
                <a:buChar char="q"/>
                <a:defRPr sz="3200">
                  <a:solidFill>
                    <a:schemeClr val="accent1">
                      <a:lumMod val="40000"/>
                      <a:lumOff val="60000"/>
                    </a:schemeClr>
                  </a:solidFill>
                  <a:latin typeface="Open Sans" pitchFamily="2" charset="0"/>
                  <a:ea typeface="Open Sans" pitchFamily="2" charset="0"/>
                  <a:cs typeface="Open Sans" pitchFamily="2" charset="0"/>
                </a:defRPr>
              </a:lvl1pPr>
            </a:lstStyle>
            <a:p>
              <a:r>
                <a:rPr lang="en-US" dirty="0"/>
                <a:t>Low-cost setup, deploy and host using free tools.</a:t>
              </a:r>
            </a:p>
          </p:txBody>
        </p:sp>
      </p:grpSp>
      <p:grpSp>
        <p:nvGrpSpPr>
          <p:cNvPr id="36" name="Group 35">
            <a:extLst>
              <a:ext uri="{FF2B5EF4-FFF2-40B4-BE49-F238E27FC236}">
                <a16:creationId xmlns:a16="http://schemas.microsoft.com/office/drawing/2014/main" id="{32EE031B-6909-A834-5175-A459179D1F47}"/>
              </a:ext>
            </a:extLst>
          </p:cNvPr>
          <p:cNvGrpSpPr/>
          <p:nvPr/>
        </p:nvGrpSpPr>
        <p:grpSpPr>
          <a:xfrm>
            <a:off x="8122563" y="2453208"/>
            <a:ext cx="2880000" cy="2880000"/>
            <a:chOff x="8122563" y="2453208"/>
            <a:chExt cx="2880000" cy="2880000"/>
          </a:xfrm>
        </p:grpSpPr>
        <p:sp>
          <p:nvSpPr>
            <p:cNvPr id="5" name="Rectangle: Diagonal Corners Snipped 4">
              <a:extLst>
                <a:ext uri="{FF2B5EF4-FFF2-40B4-BE49-F238E27FC236}">
                  <a16:creationId xmlns:a16="http://schemas.microsoft.com/office/drawing/2014/main" id="{9043DF78-A2A0-174B-1831-E853A9B9F2AD}"/>
                </a:ext>
              </a:extLst>
            </p:cNvPr>
            <p:cNvSpPr/>
            <p:nvPr/>
          </p:nvSpPr>
          <p:spPr>
            <a:xfrm>
              <a:off x="8122563" y="2453208"/>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a:extLst>
                <a:ext uri="{FF2B5EF4-FFF2-40B4-BE49-F238E27FC236}">
                  <a16:creationId xmlns:a16="http://schemas.microsoft.com/office/drawing/2014/main" id="{EEFA9B81-0263-345A-6A50-39BB1CB140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6707" y="4034114"/>
              <a:ext cx="720000" cy="720000"/>
            </a:xfrm>
            <a:prstGeom prst="rect">
              <a:avLst/>
            </a:prstGeom>
          </p:spPr>
        </p:pic>
        <p:pic>
          <p:nvPicPr>
            <p:cNvPr id="17" name="Graphic 16">
              <a:extLst>
                <a:ext uri="{FF2B5EF4-FFF2-40B4-BE49-F238E27FC236}">
                  <a16:creationId xmlns:a16="http://schemas.microsoft.com/office/drawing/2014/main" id="{7328CB0E-B036-D058-4F86-B860BF4C38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102" y="4034114"/>
              <a:ext cx="720000" cy="720000"/>
            </a:xfrm>
            <a:prstGeom prst="rect">
              <a:avLst/>
            </a:prstGeom>
          </p:spPr>
        </p:pic>
        <p:pic>
          <p:nvPicPr>
            <p:cNvPr id="21" name="Graphic 20">
              <a:extLst>
                <a:ext uri="{FF2B5EF4-FFF2-40B4-BE49-F238E27FC236}">
                  <a16:creationId xmlns:a16="http://schemas.microsoft.com/office/drawing/2014/main" id="{410F5689-8725-6896-F702-C2A63E792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86749" y="3104491"/>
              <a:ext cx="720000" cy="720000"/>
            </a:xfrm>
            <a:prstGeom prst="rect">
              <a:avLst/>
            </a:prstGeom>
          </p:spPr>
        </p:pic>
        <p:pic>
          <p:nvPicPr>
            <p:cNvPr id="23" name="Graphic 22">
              <a:extLst>
                <a:ext uri="{FF2B5EF4-FFF2-40B4-BE49-F238E27FC236}">
                  <a16:creationId xmlns:a16="http://schemas.microsoft.com/office/drawing/2014/main" id="{AE2B87BC-E049-E0C3-8FE4-CD4FC7B9AB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6665" y="3104491"/>
              <a:ext cx="720000" cy="720000"/>
            </a:xfrm>
            <a:prstGeom prst="rect">
              <a:avLst/>
            </a:prstGeom>
          </p:spPr>
        </p:pic>
        <p:pic>
          <p:nvPicPr>
            <p:cNvPr id="29" name="Graphic 28">
              <a:extLst>
                <a:ext uri="{FF2B5EF4-FFF2-40B4-BE49-F238E27FC236}">
                  <a16:creationId xmlns:a16="http://schemas.microsoft.com/office/drawing/2014/main" id="{02B53426-3376-C99D-9B3E-E3CC0E9200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6707" y="3104491"/>
              <a:ext cx="720000" cy="720000"/>
            </a:xfrm>
            <a:prstGeom prst="rect">
              <a:avLst/>
            </a:prstGeom>
          </p:spPr>
        </p:pic>
      </p:grpSp>
      <p:pic>
        <p:nvPicPr>
          <p:cNvPr id="37" name="Picture 36">
            <a:extLst>
              <a:ext uri="{FF2B5EF4-FFF2-40B4-BE49-F238E27FC236}">
                <a16:creationId xmlns:a16="http://schemas.microsoft.com/office/drawing/2014/main" id="{33C84C1B-ED7E-BE03-9565-E7D2D7341B6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8008516" y="1047931"/>
            <a:ext cx="2840217" cy="5381583"/>
          </a:xfrm>
          <a:prstGeom prst="rect">
            <a:avLst/>
          </a:prstGeom>
        </p:spPr>
      </p:pic>
      <p:grpSp>
        <p:nvGrpSpPr>
          <p:cNvPr id="40" name="Group 39">
            <a:extLst>
              <a:ext uri="{FF2B5EF4-FFF2-40B4-BE49-F238E27FC236}">
                <a16:creationId xmlns:a16="http://schemas.microsoft.com/office/drawing/2014/main" id="{DE1FF94C-CD95-8A6E-0526-8CD532C58197}"/>
              </a:ext>
            </a:extLst>
          </p:cNvPr>
          <p:cNvGrpSpPr/>
          <p:nvPr/>
        </p:nvGrpSpPr>
        <p:grpSpPr>
          <a:xfrm>
            <a:off x="15326868" y="2507020"/>
            <a:ext cx="2880000" cy="2880000"/>
            <a:chOff x="12625236" y="1470981"/>
            <a:chExt cx="2880000" cy="2880000"/>
          </a:xfrm>
        </p:grpSpPr>
        <p:sp>
          <p:nvSpPr>
            <p:cNvPr id="41" name="Rectangle: Diagonal Corners Snipped 40">
              <a:extLst>
                <a:ext uri="{FF2B5EF4-FFF2-40B4-BE49-F238E27FC236}">
                  <a16:creationId xmlns:a16="http://schemas.microsoft.com/office/drawing/2014/main" id="{14EC9D4D-EE85-31C6-F433-756F628F52A2}"/>
                </a:ext>
              </a:extLst>
            </p:cNvPr>
            <p:cNvSpPr/>
            <p:nvPr/>
          </p:nvSpPr>
          <p:spPr>
            <a:xfrm>
              <a:off x="12625236" y="1470981"/>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2" name="Graphic 41">
              <a:extLst>
                <a:ext uri="{FF2B5EF4-FFF2-40B4-BE49-F238E27FC236}">
                  <a16:creationId xmlns:a16="http://schemas.microsoft.com/office/drawing/2014/main" id="{146BA99B-4ABD-3139-186B-9D55735B64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05617">
              <a:off x="13193460" y="2923386"/>
              <a:ext cx="720000" cy="720000"/>
            </a:xfrm>
            <a:prstGeom prst="rect">
              <a:avLst/>
            </a:prstGeom>
            <a:effectLst>
              <a:outerShdw blurRad="50800" dist="38100" algn="l" rotWithShape="0">
                <a:prstClr val="black">
                  <a:alpha val="40000"/>
                </a:prstClr>
              </a:outerShdw>
            </a:effectLst>
          </p:spPr>
        </p:pic>
        <p:pic>
          <p:nvPicPr>
            <p:cNvPr id="43" name="Graphic 42">
              <a:extLst>
                <a:ext uri="{FF2B5EF4-FFF2-40B4-BE49-F238E27FC236}">
                  <a16:creationId xmlns:a16="http://schemas.microsoft.com/office/drawing/2014/main" id="{23F9CFB3-02B0-3FD8-1409-8016D8A4BE9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105617">
              <a:off x="13193460" y="2017672"/>
              <a:ext cx="720000" cy="720000"/>
            </a:xfrm>
            <a:prstGeom prst="rect">
              <a:avLst/>
            </a:prstGeom>
            <a:effectLst>
              <a:outerShdw blurRad="50800" dist="38100" algn="l" rotWithShape="0">
                <a:prstClr val="black">
                  <a:alpha val="40000"/>
                </a:prstClr>
              </a:outerShdw>
            </a:effectLst>
          </p:spPr>
        </p:pic>
        <p:pic>
          <p:nvPicPr>
            <p:cNvPr id="44" name="Graphic 43">
              <a:extLst>
                <a:ext uri="{FF2B5EF4-FFF2-40B4-BE49-F238E27FC236}">
                  <a16:creationId xmlns:a16="http://schemas.microsoft.com/office/drawing/2014/main" id="{286A9480-7742-88E7-976D-33EF80BD3A4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105617">
              <a:off x="14237767" y="2017672"/>
              <a:ext cx="720000" cy="720000"/>
            </a:xfrm>
            <a:prstGeom prst="rect">
              <a:avLst/>
            </a:prstGeom>
            <a:effectLst>
              <a:outerShdw blurRad="50800" dist="38100" dir="18900000" algn="bl" rotWithShape="0">
                <a:prstClr val="black">
                  <a:alpha val="40000"/>
                </a:prstClr>
              </a:outerShdw>
            </a:effectLst>
          </p:spPr>
        </p:pic>
        <p:pic>
          <p:nvPicPr>
            <p:cNvPr id="45" name="Graphic 44">
              <a:extLst>
                <a:ext uri="{FF2B5EF4-FFF2-40B4-BE49-F238E27FC236}">
                  <a16:creationId xmlns:a16="http://schemas.microsoft.com/office/drawing/2014/main" id="{96CD8432-E4F6-11A2-2381-8ADECC4986E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105617">
              <a:off x="14237767" y="2923386"/>
              <a:ext cx="720000" cy="720000"/>
            </a:xfrm>
            <a:prstGeom prst="rect">
              <a:avLst/>
            </a:prstGeom>
          </p:spPr>
        </p:pic>
      </p:grpSp>
    </p:spTree>
    <p:extLst>
      <p:ext uri="{BB962C8B-B14F-4D97-AF65-F5344CB8AC3E}">
        <p14:creationId xmlns:p14="http://schemas.microsoft.com/office/powerpoint/2010/main" val="25935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50000"/>
            </a:schemeClr>
          </a:fgClr>
          <a:bgClr>
            <a:schemeClr val="accent1">
              <a:lumMod val="75000"/>
            </a:schemeClr>
          </a:bgClr>
        </a:patt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1C8411B-5CBA-EE62-D651-41F3730105C9}"/>
              </a:ext>
            </a:extLst>
          </p:cNvPr>
          <p:cNvSpPr txBox="1"/>
          <p:nvPr/>
        </p:nvSpPr>
        <p:spPr>
          <a:xfrm>
            <a:off x="389589" y="158399"/>
            <a:ext cx="8268274" cy="1569660"/>
          </a:xfrm>
          <a:prstGeom prst="rect">
            <a:avLst/>
          </a:prstGeom>
          <a:noFill/>
          <a:ln>
            <a:noFill/>
          </a:ln>
        </p:spPr>
        <p:txBody>
          <a:bodyPr wrap="square" rtlCol="0">
            <a:spAutoFit/>
          </a:bodyPr>
          <a:lstStyle/>
          <a:p>
            <a:r>
              <a:rPr lang="en-IN" sz="9600" b="1" dirty="0">
                <a:solidFill>
                  <a:schemeClr val="accent1">
                    <a:lumMod val="20000"/>
                    <a:lumOff val="80000"/>
                  </a:schemeClr>
                </a:solidFill>
                <a:latin typeface="Sansation" panose="02000000000000000000" pitchFamily="2" charset="0"/>
              </a:rPr>
              <a:t>MESSFINDER</a:t>
            </a:r>
          </a:p>
        </p:txBody>
      </p:sp>
      <p:sp>
        <p:nvSpPr>
          <p:cNvPr id="38" name="TextBox 37">
            <a:extLst>
              <a:ext uri="{FF2B5EF4-FFF2-40B4-BE49-F238E27FC236}">
                <a16:creationId xmlns:a16="http://schemas.microsoft.com/office/drawing/2014/main" id="{E496E96C-0FBE-289B-9DDA-52B903E427F6}"/>
              </a:ext>
            </a:extLst>
          </p:cNvPr>
          <p:cNvSpPr txBox="1"/>
          <p:nvPr/>
        </p:nvSpPr>
        <p:spPr>
          <a:xfrm>
            <a:off x="578432" y="1487182"/>
            <a:ext cx="6174414" cy="1569660"/>
          </a:xfrm>
          <a:prstGeom prst="rect">
            <a:avLst/>
          </a:prstGeom>
          <a:noFill/>
        </p:spPr>
        <p:txBody>
          <a:bodyPr wrap="square" rtlCol="0">
            <a:spAutoFit/>
          </a:bodyPr>
          <a:lstStyle/>
          <a:p>
            <a:r>
              <a:rPr lang="en-IN" sz="3200" dirty="0">
                <a:solidFill>
                  <a:schemeClr val="bg2">
                    <a:lumMod val="75000"/>
                  </a:schemeClr>
                </a:solidFill>
              </a:rPr>
              <a:t>Also Known as Mess Finder A single platform for finding and listing rooms and </a:t>
            </a:r>
            <a:r>
              <a:rPr lang="en-IN" sz="3200" dirty="0" err="1">
                <a:solidFill>
                  <a:schemeClr val="bg2">
                    <a:lumMod val="75000"/>
                  </a:schemeClr>
                </a:solidFill>
              </a:rPr>
              <a:t>PGs.</a:t>
            </a:r>
            <a:endParaRPr lang="en-IN" sz="3200" dirty="0">
              <a:solidFill>
                <a:schemeClr val="bg2">
                  <a:lumMod val="75000"/>
                </a:schemeClr>
              </a:solidFill>
            </a:endParaRPr>
          </a:p>
        </p:txBody>
      </p:sp>
      <p:grpSp>
        <p:nvGrpSpPr>
          <p:cNvPr id="47" name="Group 46">
            <a:extLst>
              <a:ext uri="{FF2B5EF4-FFF2-40B4-BE49-F238E27FC236}">
                <a16:creationId xmlns:a16="http://schemas.microsoft.com/office/drawing/2014/main" id="{C2CF6117-2234-6424-B074-6ADDE5149BD5}"/>
              </a:ext>
            </a:extLst>
          </p:cNvPr>
          <p:cNvGrpSpPr/>
          <p:nvPr/>
        </p:nvGrpSpPr>
        <p:grpSpPr>
          <a:xfrm>
            <a:off x="1150044" y="3674951"/>
            <a:ext cx="2897095" cy="3085108"/>
            <a:chOff x="3303888" y="3295651"/>
            <a:chExt cx="2897095" cy="3085108"/>
          </a:xfrm>
          <a:pattFill prst="pct50">
            <a:fgClr>
              <a:schemeClr val="accent1">
                <a:lumMod val="60000"/>
                <a:lumOff val="40000"/>
              </a:schemeClr>
            </a:fgClr>
            <a:bgClr>
              <a:schemeClr val="bg1"/>
            </a:bgClr>
          </a:pattFill>
        </p:grpSpPr>
        <p:sp>
          <p:nvSpPr>
            <p:cNvPr id="46" name="Rectangle 45">
              <a:extLst>
                <a:ext uri="{FF2B5EF4-FFF2-40B4-BE49-F238E27FC236}">
                  <a16:creationId xmlns:a16="http://schemas.microsoft.com/office/drawing/2014/main" id="{C0FC5471-647A-27D9-1C73-24540ABA9BA6}"/>
                </a:ext>
              </a:extLst>
            </p:cNvPr>
            <p:cNvSpPr/>
            <p:nvPr/>
          </p:nvSpPr>
          <p:spPr>
            <a:xfrm>
              <a:off x="3303888" y="3295651"/>
              <a:ext cx="2897095" cy="3085108"/>
            </a:xfrm>
            <a:prstGeom prst="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a:extLst>
                <a:ext uri="{FF2B5EF4-FFF2-40B4-BE49-F238E27FC236}">
                  <a16:creationId xmlns:a16="http://schemas.microsoft.com/office/drawing/2014/main" id="{07A20394-4F55-BCF1-0A2E-CE4D95CE8ECD}"/>
                </a:ext>
              </a:extLst>
            </p:cNvPr>
            <p:cNvGrpSpPr/>
            <p:nvPr/>
          </p:nvGrpSpPr>
          <p:grpSpPr>
            <a:xfrm>
              <a:off x="3393016" y="3426103"/>
              <a:ext cx="2702984" cy="2954656"/>
              <a:chOff x="-4307581" y="3059668"/>
              <a:chExt cx="2702984" cy="2954656"/>
            </a:xfrm>
            <a:grpFill/>
          </p:grpSpPr>
          <p:sp>
            <p:nvSpPr>
              <p:cNvPr id="44" name="TextBox 43">
                <a:extLst>
                  <a:ext uri="{FF2B5EF4-FFF2-40B4-BE49-F238E27FC236}">
                    <a16:creationId xmlns:a16="http://schemas.microsoft.com/office/drawing/2014/main" id="{18D0430E-F9CE-BA2F-2A8B-9A8440AF4ACB}"/>
                  </a:ext>
                </a:extLst>
              </p:cNvPr>
              <p:cNvSpPr txBox="1"/>
              <p:nvPr/>
            </p:nvSpPr>
            <p:spPr>
              <a:xfrm>
                <a:off x="-4307581" y="3059668"/>
                <a:ext cx="1596912" cy="307777"/>
              </a:xfrm>
              <a:prstGeom prst="rect">
                <a:avLst/>
              </a:prstGeom>
              <a:grpFill/>
            </p:spPr>
            <p:txBody>
              <a:bodyPr wrap="none" rtlCol="0">
                <a:spAutoFit/>
              </a:bodyPr>
              <a:lstStyle/>
              <a:p>
                <a:r>
                  <a:rPr lang="en-IN" sz="1400" b="1" i="1" dirty="0">
                    <a:solidFill>
                      <a:schemeClr val="tx2">
                        <a:lumMod val="60000"/>
                        <a:lumOff val="40000"/>
                      </a:schemeClr>
                    </a:solidFill>
                    <a:latin typeface="Sansation" panose="02000000000000000000" pitchFamily="2" charset="0"/>
                  </a:rPr>
                  <a:t>TEAM MEMBERS</a:t>
                </a:r>
              </a:p>
            </p:txBody>
          </p:sp>
          <p:sp>
            <p:nvSpPr>
              <p:cNvPr id="45" name="TextBox 44">
                <a:extLst>
                  <a:ext uri="{FF2B5EF4-FFF2-40B4-BE49-F238E27FC236}">
                    <a16:creationId xmlns:a16="http://schemas.microsoft.com/office/drawing/2014/main" id="{35A4BFD5-0A62-4D7B-FBE5-4E8D52D27D2F}"/>
                  </a:ext>
                </a:extLst>
              </p:cNvPr>
              <p:cNvSpPr txBox="1"/>
              <p:nvPr/>
            </p:nvSpPr>
            <p:spPr>
              <a:xfrm>
                <a:off x="-4307581" y="3429000"/>
                <a:ext cx="2702984" cy="2585324"/>
              </a:xfrm>
              <a:prstGeom prst="rect">
                <a:avLst/>
              </a:prstGeom>
              <a:grpFill/>
            </p:spPr>
            <p:txBody>
              <a:bodyPr wrap="none" rtlCol="0">
                <a:spAutoFit/>
              </a:bodyPr>
              <a:lstStyle/>
              <a:p>
                <a:pPr marL="342900" indent="-342900">
                  <a:buFont typeface="+mj-lt"/>
                  <a:buAutoNum type="arabicPeriod"/>
                </a:pPr>
                <a:r>
                  <a:rPr lang="en-IN" dirty="0">
                    <a:solidFill>
                      <a:schemeClr val="accent1">
                        <a:lumMod val="50000"/>
                      </a:schemeClr>
                    </a:solidFill>
                    <a:latin typeface="Sansation" panose="02000000000000000000" pitchFamily="2" charset="0"/>
                  </a:rPr>
                  <a:t>Aakash Shit</a:t>
                </a:r>
              </a:p>
              <a:p>
                <a:pPr marL="342900" indent="-342900">
                  <a:buFont typeface="+mj-lt"/>
                  <a:buAutoNum type="arabicPeriod"/>
                </a:pPr>
                <a:r>
                  <a:rPr lang="en-IN" dirty="0" err="1">
                    <a:solidFill>
                      <a:schemeClr val="accent1">
                        <a:lumMod val="50000"/>
                      </a:schemeClr>
                    </a:solidFill>
                    <a:latin typeface="Sansation" panose="02000000000000000000" pitchFamily="2" charset="0"/>
                  </a:rPr>
                  <a:t>Moumita</a:t>
                </a:r>
                <a:r>
                  <a:rPr lang="en-IN" dirty="0">
                    <a:solidFill>
                      <a:schemeClr val="accent1">
                        <a:lumMod val="50000"/>
                      </a:schemeClr>
                    </a:solidFill>
                    <a:latin typeface="Sansation" panose="02000000000000000000" pitchFamily="2" charset="0"/>
                  </a:rPr>
                  <a:t> </a:t>
                </a:r>
                <a:r>
                  <a:rPr lang="en-IN" dirty="0" err="1">
                    <a:solidFill>
                      <a:schemeClr val="accent1">
                        <a:lumMod val="50000"/>
                      </a:schemeClr>
                    </a:solidFill>
                    <a:latin typeface="Sansation" panose="02000000000000000000" pitchFamily="2" charset="0"/>
                  </a:rPr>
                  <a:t>Dhabal</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Priti Banerjee</a:t>
                </a:r>
              </a:p>
              <a:p>
                <a:pPr marL="342900" indent="-342900">
                  <a:buFont typeface="+mj-lt"/>
                  <a:buAutoNum type="arabicPeriod"/>
                </a:pPr>
                <a:r>
                  <a:rPr lang="en-IN" dirty="0">
                    <a:solidFill>
                      <a:schemeClr val="accent1">
                        <a:lumMod val="50000"/>
                      </a:schemeClr>
                    </a:solidFill>
                    <a:latin typeface="Sansation" panose="02000000000000000000" pitchFamily="2" charset="0"/>
                  </a:rPr>
                  <a:t>Puja Chowdhury</a:t>
                </a:r>
              </a:p>
              <a:p>
                <a:pPr marL="342900" indent="-342900">
                  <a:buFont typeface="+mj-lt"/>
                  <a:buAutoNum type="arabicPeriod"/>
                </a:pPr>
                <a:r>
                  <a:rPr lang="en-IN" dirty="0">
                    <a:solidFill>
                      <a:schemeClr val="accent1">
                        <a:lumMod val="50000"/>
                      </a:schemeClr>
                    </a:solidFill>
                    <a:latin typeface="Sansation" panose="02000000000000000000" pitchFamily="2" charset="0"/>
                  </a:rPr>
                  <a:t>Reshmi Singh</a:t>
                </a:r>
              </a:p>
              <a:p>
                <a:pPr marL="342900" indent="-342900">
                  <a:buFont typeface="+mj-lt"/>
                  <a:buAutoNum type="arabicPeriod"/>
                </a:pPr>
                <a:r>
                  <a:rPr lang="en-IN" dirty="0">
                    <a:solidFill>
                      <a:schemeClr val="accent1">
                        <a:lumMod val="50000"/>
                      </a:schemeClr>
                    </a:solidFill>
                    <a:latin typeface="Sansation" panose="02000000000000000000" pitchFamily="2" charset="0"/>
                  </a:rPr>
                  <a:t>Subhadip Garai</a:t>
                </a:r>
              </a:p>
              <a:p>
                <a:pPr marL="342900" indent="-342900">
                  <a:buFont typeface="+mj-lt"/>
                  <a:buAutoNum type="arabicPeriod"/>
                </a:pPr>
                <a:r>
                  <a:rPr lang="en-IN" dirty="0" err="1">
                    <a:solidFill>
                      <a:schemeClr val="accent1">
                        <a:lumMod val="50000"/>
                      </a:schemeClr>
                    </a:solidFill>
                    <a:latin typeface="Sansation" panose="02000000000000000000" pitchFamily="2" charset="0"/>
                  </a:rPr>
                  <a:t>Souvik</a:t>
                </a:r>
                <a:r>
                  <a:rPr lang="en-IN" dirty="0">
                    <a:solidFill>
                      <a:schemeClr val="accent1">
                        <a:lumMod val="50000"/>
                      </a:schemeClr>
                    </a:solidFill>
                    <a:latin typeface="Sansation" panose="02000000000000000000" pitchFamily="2" charset="0"/>
                  </a:rPr>
                  <a:t> Bhattacharya</a:t>
                </a:r>
              </a:p>
              <a:p>
                <a:pPr marL="342900" indent="-342900">
                  <a:buFont typeface="+mj-lt"/>
                  <a:buAutoNum type="arabicPeriod"/>
                </a:pPr>
                <a:r>
                  <a:rPr lang="en-IN" dirty="0">
                    <a:solidFill>
                      <a:schemeClr val="accent1">
                        <a:lumMod val="50000"/>
                      </a:schemeClr>
                    </a:solidFill>
                    <a:latin typeface="Sansation" panose="02000000000000000000" pitchFamily="2" charset="0"/>
                  </a:rPr>
                  <a:t>Sujoy </a:t>
                </a:r>
                <a:r>
                  <a:rPr lang="en-IN" dirty="0" err="1">
                    <a:solidFill>
                      <a:schemeClr val="accent1">
                        <a:lumMod val="50000"/>
                      </a:schemeClr>
                    </a:solidFill>
                    <a:latin typeface="Sansation" panose="02000000000000000000" pitchFamily="2" charset="0"/>
                  </a:rPr>
                  <a:t>Bhakat</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Susanta Mandi </a:t>
                </a:r>
              </a:p>
            </p:txBody>
          </p:sp>
        </p:grpSp>
      </p:grpSp>
      <p:sp>
        <p:nvSpPr>
          <p:cNvPr id="11" name="Rectangle: Rounded Corners 10">
            <a:extLst>
              <a:ext uri="{FF2B5EF4-FFF2-40B4-BE49-F238E27FC236}">
                <a16:creationId xmlns:a16="http://schemas.microsoft.com/office/drawing/2014/main" id="{2229265C-EA85-326B-DE3D-2CE75D650A1C}"/>
              </a:ext>
            </a:extLst>
          </p:cNvPr>
          <p:cNvSpPr/>
          <p:nvPr/>
        </p:nvSpPr>
        <p:spPr>
          <a:xfrm>
            <a:off x="-12362268" y="-3881572"/>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4000" dirty="0">
                <a:solidFill>
                  <a:schemeClr val="accent2">
                    <a:lumMod val="50000"/>
                  </a:schemeClr>
                </a:solidFill>
              </a:rPr>
              <a:t>3.</a:t>
            </a:r>
          </a:p>
          <a:p>
            <a:r>
              <a:rPr lang="en-IN" sz="2800" dirty="0">
                <a:solidFill>
                  <a:schemeClr val="accent2">
                    <a:lumMod val="50000"/>
                  </a:schemeClr>
                </a:solidFill>
              </a:rPr>
              <a:t>Why we built this app?</a:t>
            </a:r>
          </a:p>
          <a:p>
            <a:r>
              <a:rPr lang="en-IN" sz="2000" dirty="0">
                <a:solidFill>
                  <a:schemeClr val="bg2">
                    <a:lumMod val="50000"/>
                  </a:schemeClr>
                </a:solidFill>
              </a:rPr>
              <a:t>By considering the high demand of rental rooms, in the growing generation, it is very difficult to find rooms too easily and quickly, but with our one stop solution it can helps you to find rooms.</a:t>
            </a:r>
          </a:p>
        </p:txBody>
      </p:sp>
      <p:sp>
        <p:nvSpPr>
          <p:cNvPr id="12" name="Rectangle: Rounded Corners 11">
            <a:extLst>
              <a:ext uri="{FF2B5EF4-FFF2-40B4-BE49-F238E27FC236}">
                <a16:creationId xmlns:a16="http://schemas.microsoft.com/office/drawing/2014/main" id="{5FDF1E2D-EDFF-E289-49F7-D00BE81FB3A3}"/>
              </a:ext>
            </a:extLst>
          </p:cNvPr>
          <p:cNvSpPr/>
          <p:nvPr/>
        </p:nvSpPr>
        <p:spPr>
          <a:xfrm>
            <a:off x="-9728083" y="-3881572"/>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4000" dirty="0">
                <a:solidFill>
                  <a:schemeClr val="accent2">
                    <a:lumMod val="20000"/>
                    <a:lumOff val="80000"/>
                  </a:schemeClr>
                </a:solidFill>
              </a:rPr>
              <a:t>2. </a:t>
            </a:r>
          </a:p>
          <a:p>
            <a:r>
              <a:rPr lang="en-IN" sz="2800" b="1" dirty="0">
                <a:solidFill>
                  <a:schemeClr val="accent2">
                    <a:lumMod val="20000"/>
                    <a:lumOff val="80000"/>
                  </a:schemeClr>
                </a:solidFill>
              </a:rPr>
              <a:t>Who is it for?</a:t>
            </a:r>
          </a:p>
          <a:p>
            <a:r>
              <a:rPr lang="en-IN" sz="2000" dirty="0">
                <a:solidFill>
                  <a:schemeClr val="bg1">
                    <a:lumMod val="65000"/>
                  </a:schemeClr>
                </a:solidFill>
              </a:rPr>
              <a:t>Is it for specifically students and working professionals, who have to switch to another location for study and working purpose, it helps them find rooms in advance before relocating</a:t>
            </a:r>
          </a:p>
        </p:txBody>
      </p:sp>
      <p:sp>
        <p:nvSpPr>
          <p:cNvPr id="13" name="Rectangle: Rounded Corners 12">
            <a:extLst>
              <a:ext uri="{FF2B5EF4-FFF2-40B4-BE49-F238E27FC236}">
                <a16:creationId xmlns:a16="http://schemas.microsoft.com/office/drawing/2014/main" id="{A36DA385-BC82-CC06-2E58-E40F7C352532}"/>
              </a:ext>
            </a:extLst>
          </p:cNvPr>
          <p:cNvSpPr/>
          <p:nvPr/>
        </p:nvSpPr>
        <p:spPr>
          <a:xfrm>
            <a:off x="-6524219" y="-3881572"/>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IN" sz="4000" dirty="0">
                <a:solidFill>
                  <a:schemeClr val="bg1">
                    <a:lumMod val="95000"/>
                  </a:schemeClr>
                </a:solidFill>
              </a:rPr>
              <a:t>1.</a:t>
            </a:r>
          </a:p>
          <a:p>
            <a:r>
              <a:rPr lang="en-IN" sz="2800" dirty="0">
                <a:solidFill>
                  <a:schemeClr val="bg1">
                    <a:lumMod val="95000"/>
                  </a:schemeClr>
                </a:solidFill>
              </a:rPr>
              <a:t>What is Mess Finder?</a:t>
            </a:r>
          </a:p>
          <a:p>
            <a:r>
              <a:rPr lang="en-IN" sz="2000" dirty="0">
                <a:solidFill>
                  <a:schemeClr val="bg1">
                    <a:lumMod val="65000"/>
                  </a:schemeClr>
                </a:solidFill>
              </a:rPr>
              <a:t>Mess Finder is a web application which helps </a:t>
            </a:r>
            <a:r>
              <a:rPr lang="en-IN" sz="2000" i="1" dirty="0">
                <a:solidFill>
                  <a:schemeClr val="bg1">
                    <a:lumMod val="65000"/>
                  </a:schemeClr>
                </a:solidFill>
              </a:rPr>
              <a:t>students</a:t>
            </a:r>
            <a:r>
              <a:rPr lang="en-IN" sz="2000" dirty="0">
                <a:solidFill>
                  <a:schemeClr val="bg1">
                    <a:lumMod val="65000"/>
                  </a:schemeClr>
                </a:solidFill>
              </a:rPr>
              <a:t> and working professionals find affordable rooms for rent.</a:t>
            </a:r>
          </a:p>
        </p:txBody>
      </p:sp>
      <p:sp>
        <p:nvSpPr>
          <p:cNvPr id="14" name="TextBox 13">
            <a:extLst>
              <a:ext uri="{FF2B5EF4-FFF2-40B4-BE49-F238E27FC236}">
                <a16:creationId xmlns:a16="http://schemas.microsoft.com/office/drawing/2014/main" id="{0723BCA3-A9DA-D00F-F6C7-AEFC1457BCE1}"/>
              </a:ext>
            </a:extLst>
          </p:cNvPr>
          <p:cNvSpPr txBox="1"/>
          <p:nvPr/>
        </p:nvSpPr>
        <p:spPr>
          <a:xfrm>
            <a:off x="389588" y="-6079784"/>
            <a:ext cx="8801303"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 name="Group 1">
            <a:extLst>
              <a:ext uri="{FF2B5EF4-FFF2-40B4-BE49-F238E27FC236}">
                <a16:creationId xmlns:a16="http://schemas.microsoft.com/office/drawing/2014/main" id="{8D5098AE-018C-4D16-C8BC-9B8A930C3C8D}"/>
              </a:ext>
            </a:extLst>
          </p:cNvPr>
          <p:cNvGrpSpPr/>
          <p:nvPr/>
        </p:nvGrpSpPr>
        <p:grpSpPr>
          <a:xfrm rot="19733232">
            <a:off x="6692384" y="1535725"/>
            <a:ext cx="6532872" cy="8589659"/>
            <a:chOff x="4134643" y="2551481"/>
            <a:chExt cx="6532872" cy="8589659"/>
          </a:xfrm>
          <a:blipFill dpi="0" rotWithShape="0">
            <a:blip r:embed="rId3"/>
            <a:srcRect/>
            <a:stretch>
              <a:fillRect l="-20000" t="-36000" r="-20000" b="24000"/>
            </a:stretch>
          </a:blipFill>
          <a:effectLst>
            <a:outerShdw blurRad="50800" dist="38100" dir="2700000" algn="tl" rotWithShape="0">
              <a:prstClr val="black">
                <a:alpha val="40000"/>
              </a:prstClr>
            </a:outerShdw>
          </a:effectLst>
        </p:grpSpPr>
        <p:sp>
          <p:nvSpPr>
            <p:cNvPr id="3" name="Flowchart: Off-page Connector 19">
              <a:extLst>
                <a:ext uri="{FF2B5EF4-FFF2-40B4-BE49-F238E27FC236}">
                  <a16:creationId xmlns:a16="http://schemas.microsoft.com/office/drawing/2014/main" id="{4523624B-285E-FB55-4C89-E9D6D75BD716}"/>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 name="Flowchart: Off-page Connector 20">
              <a:extLst>
                <a:ext uri="{FF2B5EF4-FFF2-40B4-BE49-F238E27FC236}">
                  <a16:creationId xmlns:a16="http://schemas.microsoft.com/office/drawing/2014/main" id="{F2DFED6D-64E5-7D5C-3367-61B772D5ECAB}"/>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5" name="Flowchart: Off-page Connector 22">
              <a:extLst>
                <a:ext uri="{FF2B5EF4-FFF2-40B4-BE49-F238E27FC236}">
                  <a16:creationId xmlns:a16="http://schemas.microsoft.com/office/drawing/2014/main" id="{605A0B5C-D611-11BD-8C12-5C7D696CD0EC}"/>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6" name="Flowchart: Off-page Connector 24">
              <a:extLst>
                <a:ext uri="{FF2B5EF4-FFF2-40B4-BE49-F238E27FC236}">
                  <a16:creationId xmlns:a16="http://schemas.microsoft.com/office/drawing/2014/main" id="{2C1BD986-FA33-1E7F-CB6C-8FD67CA3A6A8}"/>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7" name="Flowchart: Off-page Connector 25">
              <a:extLst>
                <a:ext uri="{FF2B5EF4-FFF2-40B4-BE49-F238E27FC236}">
                  <a16:creationId xmlns:a16="http://schemas.microsoft.com/office/drawing/2014/main" id="{A11802C3-09E3-9620-280D-13D8B3FA14AF}"/>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8" name="Isosceles Triangle 26">
              <a:extLst>
                <a:ext uri="{FF2B5EF4-FFF2-40B4-BE49-F238E27FC236}">
                  <a16:creationId xmlns:a16="http://schemas.microsoft.com/office/drawing/2014/main" id="{C26B87AF-B955-B806-EEF2-65FD2161CD07}"/>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9" name="Oval 27">
              <a:extLst>
                <a:ext uri="{FF2B5EF4-FFF2-40B4-BE49-F238E27FC236}">
                  <a16:creationId xmlns:a16="http://schemas.microsoft.com/office/drawing/2014/main" id="{3D074521-77CC-1BE4-E87E-C9F5B2DCD0A0}"/>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10" name="Rectangle: Rounded Corners 28">
              <a:extLst>
                <a:ext uri="{FF2B5EF4-FFF2-40B4-BE49-F238E27FC236}">
                  <a16:creationId xmlns:a16="http://schemas.microsoft.com/office/drawing/2014/main" id="{C3A294DC-0BD0-DE41-87B0-CE7168705C11}"/>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15" name="Oval 14">
            <a:extLst>
              <a:ext uri="{FF2B5EF4-FFF2-40B4-BE49-F238E27FC236}">
                <a16:creationId xmlns:a16="http://schemas.microsoft.com/office/drawing/2014/main" id="{3F7F5A6F-88AB-EFE1-84F0-8A4E0A765817}"/>
              </a:ext>
            </a:extLst>
          </p:cNvPr>
          <p:cNvSpPr/>
          <p:nvPr/>
        </p:nvSpPr>
        <p:spPr>
          <a:xfrm>
            <a:off x="-690412" y="-1080000"/>
            <a:ext cx="1080000" cy="1080000"/>
          </a:xfrm>
          <a:prstGeom prst="ellipse">
            <a:avLst/>
          </a:prstGeom>
          <a:blipFill dpi="0" rotWithShape="1">
            <a:blip r:embed="rId4">
              <a:alphaModFix amt="0"/>
              <a:extLst>
                <a:ext uri="{96DAC541-7B7A-43D3-8B79-37D633B846F1}">
                  <asvg:svgBlip xmlns:asvg="http://schemas.microsoft.com/office/drawing/2016/SVG/main" r:embed="rId5"/>
                </a:ext>
              </a:extLst>
            </a:blip>
            <a:srcRect/>
            <a:stretch>
              <a:fillRect/>
            </a:stretch>
          </a:blipFill>
          <a:ln w="25400">
            <a:solidFill>
              <a:schemeClr val="bg1">
                <a:alpha val="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BC1519F-4F74-C821-14F3-33BB35A0E4B4}"/>
              </a:ext>
            </a:extLst>
          </p:cNvPr>
          <p:cNvGrpSpPr/>
          <p:nvPr/>
        </p:nvGrpSpPr>
        <p:grpSpPr>
          <a:xfrm rot="16200000">
            <a:off x="-963857" y="4748903"/>
            <a:ext cx="3085107" cy="925895"/>
            <a:chOff x="3303888" y="3573244"/>
            <a:chExt cx="3954954" cy="936824"/>
          </a:xfrm>
          <a:blipFill>
            <a:blip r:embed="rId3"/>
            <a:stretch>
              <a:fillRect l="-20000" t="-20000" r="-20000" b="-20000"/>
            </a:stretch>
          </a:blipFill>
        </p:grpSpPr>
        <p:sp>
          <p:nvSpPr>
            <p:cNvPr id="17" name="Rectangle 16">
              <a:extLst>
                <a:ext uri="{FF2B5EF4-FFF2-40B4-BE49-F238E27FC236}">
                  <a16:creationId xmlns:a16="http://schemas.microsoft.com/office/drawing/2014/main" id="{87C7D1A1-0243-81C9-4543-22E27D6394C7}"/>
                </a:ext>
              </a:extLst>
            </p:cNvPr>
            <p:cNvSpPr/>
            <p:nvPr/>
          </p:nvSpPr>
          <p:spPr>
            <a:xfrm>
              <a:off x="3303888" y="3573244"/>
              <a:ext cx="3954954" cy="936824"/>
            </a:xfrm>
            <a:prstGeom prst="rect">
              <a:avLst/>
            </a:prstGeom>
            <a:pattFill prst="pct50">
              <a:fgClr>
                <a:schemeClr val="accent1">
                  <a:lumMod val="60000"/>
                  <a:lumOff val="40000"/>
                </a:schemeClr>
              </a:fgClr>
              <a:bgClr>
                <a:schemeClr val="bg1"/>
              </a:bgClr>
            </a:patt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 name="Group 17">
              <a:extLst>
                <a:ext uri="{FF2B5EF4-FFF2-40B4-BE49-F238E27FC236}">
                  <a16:creationId xmlns:a16="http://schemas.microsoft.com/office/drawing/2014/main" id="{FFEE8519-9B60-9869-1397-95236F002DDE}"/>
                </a:ext>
              </a:extLst>
            </p:cNvPr>
            <p:cNvGrpSpPr/>
            <p:nvPr/>
          </p:nvGrpSpPr>
          <p:grpSpPr>
            <a:xfrm>
              <a:off x="3423609" y="3588632"/>
              <a:ext cx="3811086" cy="797753"/>
              <a:chOff x="-4276988" y="3222197"/>
              <a:chExt cx="3811086" cy="797753"/>
            </a:xfrm>
            <a:grpFill/>
          </p:grpSpPr>
          <p:sp>
            <p:nvSpPr>
              <p:cNvPr id="19" name="TextBox 18">
                <a:extLst>
                  <a:ext uri="{FF2B5EF4-FFF2-40B4-BE49-F238E27FC236}">
                    <a16:creationId xmlns:a16="http://schemas.microsoft.com/office/drawing/2014/main" id="{2C84BF3F-C1C0-1115-ED2D-DFA64565ED78}"/>
                  </a:ext>
                </a:extLst>
              </p:cNvPr>
              <p:cNvSpPr txBox="1"/>
              <p:nvPr/>
            </p:nvSpPr>
            <p:spPr>
              <a:xfrm>
                <a:off x="-4276988" y="3222197"/>
                <a:ext cx="1917873" cy="280269"/>
              </a:xfrm>
              <a:prstGeom prst="rect">
                <a:avLst/>
              </a:prstGeom>
              <a:noFill/>
            </p:spPr>
            <p:txBody>
              <a:bodyPr wrap="square" rtlCol="0">
                <a:spAutoFit/>
              </a:bodyPr>
              <a:lstStyle/>
              <a:p>
                <a:r>
                  <a:rPr lang="en-IN" sz="1200" b="1" i="1" dirty="0">
                    <a:solidFill>
                      <a:schemeClr val="tx2">
                        <a:lumMod val="60000"/>
                        <a:lumOff val="40000"/>
                      </a:schemeClr>
                    </a:solidFill>
                    <a:latin typeface="Sansation" panose="02000000000000000000" pitchFamily="2" charset="0"/>
                  </a:rPr>
                  <a:t>INSTITUTIONS</a:t>
                </a:r>
                <a:endParaRPr lang="en-IN" sz="1400" b="1" i="1" dirty="0">
                  <a:solidFill>
                    <a:schemeClr val="tx2">
                      <a:lumMod val="60000"/>
                      <a:lumOff val="40000"/>
                    </a:schemeClr>
                  </a:solidFill>
                  <a:latin typeface="Sansation" panose="02000000000000000000" pitchFamily="2" charset="0"/>
                </a:endParaRPr>
              </a:p>
            </p:txBody>
          </p:sp>
          <p:sp>
            <p:nvSpPr>
              <p:cNvPr id="20" name="TextBox 19">
                <a:extLst>
                  <a:ext uri="{FF2B5EF4-FFF2-40B4-BE49-F238E27FC236}">
                    <a16:creationId xmlns:a16="http://schemas.microsoft.com/office/drawing/2014/main" id="{A66E5FEF-2D93-4DCA-1396-C08E543A77EB}"/>
                  </a:ext>
                </a:extLst>
              </p:cNvPr>
              <p:cNvSpPr txBox="1"/>
              <p:nvPr/>
            </p:nvSpPr>
            <p:spPr>
              <a:xfrm>
                <a:off x="-4276988" y="3490554"/>
                <a:ext cx="3811086" cy="529396"/>
              </a:xfrm>
              <a:prstGeom prst="rect">
                <a:avLst/>
              </a:prstGeom>
              <a:noFill/>
            </p:spPr>
            <p:txBody>
              <a:bodyPr wrap="square" rtlCol="0">
                <a:spAutoFit/>
              </a:bodyPr>
              <a:lstStyle/>
              <a:p>
                <a:r>
                  <a:rPr lang="en-IN" sz="1400" dirty="0">
                    <a:solidFill>
                      <a:schemeClr val="accent1">
                        <a:lumMod val="50000"/>
                      </a:schemeClr>
                    </a:solidFill>
                    <a:latin typeface="Sansation" panose="02000000000000000000" pitchFamily="2" charset="0"/>
                  </a:rPr>
                  <a:t>Department of Computer Science</a:t>
                </a:r>
              </a:p>
              <a:p>
                <a:r>
                  <a:rPr lang="en-IN" sz="1400" dirty="0">
                    <a:solidFill>
                      <a:schemeClr val="accent1">
                        <a:lumMod val="50000"/>
                      </a:schemeClr>
                    </a:solidFill>
                    <a:latin typeface="Sansation" panose="02000000000000000000" pitchFamily="2" charset="0"/>
                  </a:rPr>
                  <a:t>Bankura Sammilani College</a:t>
                </a:r>
              </a:p>
            </p:txBody>
          </p:sp>
        </p:grpSp>
      </p:grpSp>
      <p:sp>
        <p:nvSpPr>
          <p:cNvPr id="21" name="Oval 20">
            <a:extLst>
              <a:ext uri="{FF2B5EF4-FFF2-40B4-BE49-F238E27FC236}">
                <a16:creationId xmlns:a16="http://schemas.microsoft.com/office/drawing/2014/main" id="{96A4D578-F36E-A4CA-43AE-4AB896CAAD57}"/>
              </a:ext>
            </a:extLst>
          </p:cNvPr>
          <p:cNvSpPr/>
          <p:nvPr/>
        </p:nvSpPr>
        <p:spPr>
          <a:xfrm>
            <a:off x="-6536534" y="6414022"/>
            <a:ext cx="360000" cy="360000"/>
          </a:xfrm>
          <a:prstGeom prst="ellipse">
            <a:avLst/>
          </a:prstGeom>
          <a:blipFill>
            <a:blip r:embed="rId4">
              <a:extLst>
                <a:ext uri="{96DAC541-7B7A-43D3-8B79-37D633B846F1}">
                  <asvg:svgBlip xmlns:asvg="http://schemas.microsoft.com/office/drawing/2016/SVG/main" r:embed="rId5"/>
                </a:ext>
              </a:extLst>
            </a:blip>
            <a:stretch>
              <a:fillRect/>
            </a:stretch>
          </a:blipFill>
          <a:ln w="25400">
            <a:solidFill>
              <a:schemeClr val="bg1"/>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07652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DD5C743-6D00-C30E-101D-65DD4EABD6D8}"/>
              </a:ext>
            </a:extLst>
          </p:cNvPr>
          <p:cNvSpPr/>
          <p:nvPr/>
        </p:nvSpPr>
        <p:spPr>
          <a:xfrm>
            <a:off x="0" y="-1"/>
            <a:ext cx="918258" cy="6858001"/>
          </a:xfrm>
          <a:prstGeom prst="triangle">
            <a:avLst>
              <a:gd name="adj" fmla="val 0"/>
            </a:avLst>
          </a:prstGeom>
          <a:pattFill prst="pct5">
            <a:fgClr>
              <a:schemeClr val="accent1"/>
            </a:fgClr>
            <a:bgClr>
              <a:schemeClr val="accent1">
                <a:lumMod val="75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Is MessFinder Feasible?</a:t>
            </a:r>
          </a:p>
        </p:txBody>
      </p:sp>
      <p:grpSp>
        <p:nvGrpSpPr>
          <p:cNvPr id="9" name="Group 8">
            <a:extLst>
              <a:ext uri="{FF2B5EF4-FFF2-40B4-BE49-F238E27FC236}">
                <a16:creationId xmlns:a16="http://schemas.microsoft.com/office/drawing/2014/main" id="{157B953D-05A5-195D-DE12-0D87F1F3E42A}"/>
              </a:ext>
            </a:extLst>
          </p:cNvPr>
          <p:cNvGrpSpPr/>
          <p:nvPr/>
        </p:nvGrpSpPr>
        <p:grpSpPr>
          <a:xfrm>
            <a:off x="731106" y="1429802"/>
            <a:ext cx="6236853" cy="3540624"/>
            <a:chOff x="2173356" y="2056698"/>
            <a:chExt cx="5121054" cy="3540624"/>
          </a:xfrm>
        </p:grpSpPr>
        <p:sp>
          <p:nvSpPr>
            <p:cNvPr id="10" name="TextBox 9">
              <a:extLst>
                <a:ext uri="{FF2B5EF4-FFF2-40B4-BE49-F238E27FC236}">
                  <a16:creationId xmlns:a16="http://schemas.microsoft.com/office/drawing/2014/main" id="{38CCAE26-8929-E125-CBFF-06FAB04D4C43}"/>
                </a:ext>
              </a:extLst>
            </p:cNvPr>
            <p:cNvSpPr txBox="1"/>
            <p:nvPr/>
          </p:nvSpPr>
          <p:spPr>
            <a:xfrm>
              <a:off x="2173357" y="3288401"/>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Built on simple, scalable tools.</a:t>
              </a:r>
            </a:p>
          </p:txBody>
        </p:sp>
        <p:sp>
          <p:nvSpPr>
            <p:cNvPr id="11" name="TextBox 10">
              <a:extLst>
                <a:ext uri="{FF2B5EF4-FFF2-40B4-BE49-F238E27FC236}">
                  <a16:creationId xmlns:a16="http://schemas.microsoft.com/office/drawing/2014/main" id="{C415F6A8-0B4B-371C-9B9C-DF4166CFD1DF}"/>
                </a:ext>
              </a:extLst>
            </p:cNvPr>
            <p:cNvSpPr txBox="1"/>
            <p:nvPr/>
          </p:nvSpPr>
          <p:spPr>
            <a:xfrm>
              <a:off x="2173357" y="2056698"/>
              <a:ext cx="5121053" cy="1077218"/>
            </a:xfrm>
            <a:prstGeom prst="rect">
              <a:avLst/>
            </a:prstGeom>
            <a:noFill/>
          </p:spPr>
          <p:txBody>
            <a:bodyPr wrap="squar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Anyone with a smartphone can use it.</a:t>
              </a:r>
            </a:p>
          </p:txBody>
        </p:sp>
        <p:sp>
          <p:nvSpPr>
            <p:cNvPr id="12" name="TextBox 11">
              <a:extLst>
                <a:ext uri="{FF2B5EF4-FFF2-40B4-BE49-F238E27FC236}">
                  <a16:creationId xmlns:a16="http://schemas.microsoft.com/office/drawing/2014/main" id="{17225F1A-8D82-7131-7336-7266BE509B13}"/>
                </a:ext>
              </a:extLst>
            </p:cNvPr>
            <p:cNvSpPr txBox="1"/>
            <p:nvPr/>
          </p:nvSpPr>
          <p:spPr>
            <a:xfrm>
              <a:off x="2173356" y="4520104"/>
              <a:ext cx="5121053" cy="1077218"/>
            </a:xfrm>
            <a:prstGeom prst="rect">
              <a:avLst/>
            </a:prstGeom>
            <a:noFill/>
          </p:spPr>
          <p:txBody>
            <a:bodyPr wrap="squar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Low-cost setup, deploy and host using free tools.</a:t>
              </a:r>
            </a:p>
          </p:txBody>
        </p:sp>
      </p:grpSp>
      <p:grpSp>
        <p:nvGrpSpPr>
          <p:cNvPr id="22" name="Group 21">
            <a:extLst>
              <a:ext uri="{FF2B5EF4-FFF2-40B4-BE49-F238E27FC236}">
                <a16:creationId xmlns:a16="http://schemas.microsoft.com/office/drawing/2014/main" id="{11188A11-9346-6A5F-F86E-73F1E5970230}"/>
              </a:ext>
            </a:extLst>
          </p:cNvPr>
          <p:cNvGrpSpPr/>
          <p:nvPr/>
        </p:nvGrpSpPr>
        <p:grpSpPr>
          <a:xfrm>
            <a:off x="15531553" y="2453208"/>
            <a:ext cx="2880000" cy="2880000"/>
            <a:chOff x="8122563" y="2453208"/>
            <a:chExt cx="2880000" cy="2880000"/>
          </a:xfrm>
        </p:grpSpPr>
        <p:sp>
          <p:nvSpPr>
            <p:cNvPr id="23" name="Rectangle: Diagonal Corners Snipped 22">
              <a:extLst>
                <a:ext uri="{FF2B5EF4-FFF2-40B4-BE49-F238E27FC236}">
                  <a16:creationId xmlns:a16="http://schemas.microsoft.com/office/drawing/2014/main" id="{69AC5631-F17A-CCAD-A3E8-53916A966B1D}"/>
                </a:ext>
              </a:extLst>
            </p:cNvPr>
            <p:cNvSpPr/>
            <p:nvPr/>
          </p:nvSpPr>
          <p:spPr>
            <a:xfrm>
              <a:off x="8122563" y="2453208"/>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a:extLst>
                <a:ext uri="{FF2B5EF4-FFF2-40B4-BE49-F238E27FC236}">
                  <a16:creationId xmlns:a16="http://schemas.microsoft.com/office/drawing/2014/main" id="{2EF77614-8154-571B-0293-EE2F0208F0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6707" y="4034114"/>
              <a:ext cx="720000" cy="720000"/>
            </a:xfrm>
            <a:prstGeom prst="rect">
              <a:avLst/>
            </a:prstGeom>
          </p:spPr>
        </p:pic>
        <p:pic>
          <p:nvPicPr>
            <p:cNvPr id="25" name="Graphic 24">
              <a:extLst>
                <a:ext uri="{FF2B5EF4-FFF2-40B4-BE49-F238E27FC236}">
                  <a16:creationId xmlns:a16="http://schemas.microsoft.com/office/drawing/2014/main" id="{8BC1E1D9-A255-9A21-A398-D297749ED8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102" y="4034114"/>
              <a:ext cx="720000" cy="720000"/>
            </a:xfrm>
            <a:prstGeom prst="rect">
              <a:avLst/>
            </a:prstGeom>
          </p:spPr>
        </p:pic>
        <p:pic>
          <p:nvPicPr>
            <p:cNvPr id="26" name="Graphic 25">
              <a:extLst>
                <a:ext uri="{FF2B5EF4-FFF2-40B4-BE49-F238E27FC236}">
                  <a16:creationId xmlns:a16="http://schemas.microsoft.com/office/drawing/2014/main" id="{17AD9462-A5BF-EAE6-9032-72586EE35A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86749" y="3104491"/>
              <a:ext cx="720000" cy="720000"/>
            </a:xfrm>
            <a:prstGeom prst="rect">
              <a:avLst/>
            </a:prstGeom>
          </p:spPr>
        </p:pic>
        <p:pic>
          <p:nvPicPr>
            <p:cNvPr id="27" name="Graphic 26">
              <a:extLst>
                <a:ext uri="{FF2B5EF4-FFF2-40B4-BE49-F238E27FC236}">
                  <a16:creationId xmlns:a16="http://schemas.microsoft.com/office/drawing/2014/main" id="{A3B937B5-FD8E-5570-7B17-4F6937FEC6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6665" y="3104491"/>
              <a:ext cx="720000" cy="720000"/>
            </a:xfrm>
            <a:prstGeom prst="rect">
              <a:avLst/>
            </a:prstGeom>
          </p:spPr>
        </p:pic>
        <p:pic>
          <p:nvPicPr>
            <p:cNvPr id="28" name="Graphic 27">
              <a:extLst>
                <a:ext uri="{FF2B5EF4-FFF2-40B4-BE49-F238E27FC236}">
                  <a16:creationId xmlns:a16="http://schemas.microsoft.com/office/drawing/2014/main" id="{4E5F23F3-3A6C-BD0F-61A8-F587171BD7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6707" y="3104491"/>
              <a:ext cx="720000" cy="720000"/>
            </a:xfrm>
            <a:prstGeom prst="rect">
              <a:avLst/>
            </a:prstGeom>
          </p:spPr>
        </p:pic>
      </p:grpSp>
      <p:grpSp>
        <p:nvGrpSpPr>
          <p:cNvPr id="42" name="Group 41">
            <a:extLst>
              <a:ext uri="{FF2B5EF4-FFF2-40B4-BE49-F238E27FC236}">
                <a16:creationId xmlns:a16="http://schemas.microsoft.com/office/drawing/2014/main" id="{1158C69A-B207-318E-0113-CCC6894AE45F}"/>
              </a:ext>
            </a:extLst>
          </p:cNvPr>
          <p:cNvGrpSpPr/>
          <p:nvPr/>
        </p:nvGrpSpPr>
        <p:grpSpPr>
          <a:xfrm>
            <a:off x="8152627" y="2384491"/>
            <a:ext cx="2880000" cy="2880000"/>
            <a:chOff x="12625236" y="1470981"/>
            <a:chExt cx="2880000" cy="2880000"/>
          </a:xfrm>
        </p:grpSpPr>
        <p:sp>
          <p:nvSpPr>
            <p:cNvPr id="36" name="Rectangle: Diagonal Corners Snipped 35">
              <a:extLst>
                <a:ext uri="{FF2B5EF4-FFF2-40B4-BE49-F238E27FC236}">
                  <a16:creationId xmlns:a16="http://schemas.microsoft.com/office/drawing/2014/main" id="{8D720960-9767-9951-EEF3-661068F8FB8F}"/>
                </a:ext>
              </a:extLst>
            </p:cNvPr>
            <p:cNvSpPr/>
            <p:nvPr/>
          </p:nvSpPr>
          <p:spPr>
            <a:xfrm>
              <a:off x="12625236" y="1470981"/>
              <a:ext cx="2880000" cy="2880000"/>
            </a:xfrm>
            <a:prstGeom prst="snip2DiagRect">
              <a:avLst/>
            </a:prstGeom>
            <a:solidFill>
              <a:schemeClr val="accent1">
                <a:lumMod val="20000"/>
                <a:lumOff val="80000"/>
              </a:schemeClr>
            </a:solidFill>
            <a:ln w="38100">
              <a:solidFill>
                <a:schemeClr val="accent1">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Graphic 18">
              <a:extLst>
                <a:ext uri="{FF2B5EF4-FFF2-40B4-BE49-F238E27FC236}">
                  <a16:creationId xmlns:a16="http://schemas.microsoft.com/office/drawing/2014/main" id="{22B9C423-1C85-4096-AF6A-EBCC850C8B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93460" y="2923386"/>
              <a:ext cx="720000" cy="720000"/>
            </a:xfrm>
            <a:prstGeom prst="rect">
              <a:avLst/>
            </a:prstGeom>
            <a:effectLst>
              <a:outerShdw blurRad="50800" dist="38100" algn="l" rotWithShape="0">
                <a:prstClr val="black">
                  <a:alpha val="40000"/>
                </a:prstClr>
              </a:outerShdw>
            </a:effectLst>
          </p:spPr>
        </p:pic>
        <p:pic>
          <p:nvPicPr>
            <p:cNvPr id="21" name="Graphic 20">
              <a:extLst>
                <a:ext uri="{FF2B5EF4-FFF2-40B4-BE49-F238E27FC236}">
                  <a16:creationId xmlns:a16="http://schemas.microsoft.com/office/drawing/2014/main" id="{0B26DBCD-0F47-0079-BA78-F53BB16E43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193460" y="2017672"/>
              <a:ext cx="720000" cy="720000"/>
            </a:xfrm>
            <a:prstGeom prst="rect">
              <a:avLst/>
            </a:prstGeom>
            <a:effectLst>
              <a:outerShdw blurRad="50800" dist="38100" algn="l" rotWithShape="0">
                <a:prstClr val="black">
                  <a:alpha val="40000"/>
                </a:prstClr>
              </a:outerShdw>
            </a:effectLst>
          </p:spPr>
        </p:pic>
        <p:pic>
          <p:nvPicPr>
            <p:cNvPr id="32" name="Graphic 31">
              <a:extLst>
                <a:ext uri="{FF2B5EF4-FFF2-40B4-BE49-F238E27FC236}">
                  <a16:creationId xmlns:a16="http://schemas.microsoft.com/office/drawing/2014/main" id="{06A0B5F6-46C8-A54B-C8FD-FBBE89366F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237767" y="2017672"/>
              <a:ext cx="720000" cy="720000"/>
            </a:xfrm>
            <a:prstGeom prst="rect">
              <a:avLst/>
            </a:prstGeom>
            <a:effectLst>
              <a:outerShdw blurRad="50800" dist="38100" dir="18900000" algn="bl" rotWithShape="0">
                <a:prstClr val="black">
                  <a:alpha val="40000"/>
                </a:prstClr>
              </a:outerShdw>
            </a:effectLst>
          </p:spPr>
        </p:pic>
        <p:pic>
          <p:nvPicPr>
            <p:cNvPr id="34" name="Graphic 33">
              <a:extLst>
                <a:ext uri="{FF2B5EF4-FFF2-40B4-BE49-F238E27FC236}">
                  <a16:creationId xmlns:a16="http://schemas.microsoft.com/office/drawing/2014/main" id="{FBF64C83-3F30-DDAB-2EDB-FA3B8B98C5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237767" y="2923386"/>
              <a:ext cx="720000" cy="720000"/>
            </a:xfrm>
            <a:prstGeom prst="rect">
              <a:avLst/>
            </a:prstGeom>
          </p:spPr>
        </p:pic>
      </p:grpSp>
    </p:spTree>
    <p:extLst>
      <p:ext uri="{BB962C8B-B14F-4D97-AF65-F5344CB8AC3E}">
        <p14:creationId xmlns:p14="http://schemas.microsoft.com/office/powerpoint/2010/main" val="4173143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918B52A5-8C2C-D7BB-BDB2-A18A89545C3E}"/>
              </a:ext>
            </a:extLst>
          </p:cNvPr>
          <p:cNvSpPr/>
          <p:nvPr/>
        </p:nvSpPr>
        <p:spPr>
          <a:xfrm>
            <a:off x="-1784656" y="-2147569"/>
            <a:ext cx="3870226" cy="10504119"/>
          </a:xfrm>
          <a:custGeom>
            <a:avLst/>
            <a:gdLst>
              <a:gd name="connsiteX0" fmla="*/ 2514096 w 3870226"/>
              <a:gd name="connsiteY0" fmla="*/ 13891 h 5118327"/>
              <a:gd name="connsiteX1" fmla="*/ 3289600 w 3870226"/>
              <a:gd name="connsiteY1" fmla="*/ 2097334 h 5118327"/>
              <a:gd name="connsiteX2" fmla="*/ 1321904 w 3870226"/>
              <a:gd name="connsiteY2" fmla="*/ 2652919 h 5118327"/>
              <a:gd name="connsiteX3" fmla="*/ 1889064 w 3870226"/>
              <a:gd name="connsiteY3" fmla="*/ 974590 h 5118327"/>
              <a:gd name="connsiteX4" fmla="*/ 708446 w 3870226"/>
              <a:gd name="connsiteY4" fmla="*/ 60190 h 5118327"/>
              <a:gd name="connsiteX5" fmla="*/ 25539 w 3870226"/>
              <a:gd name="connsiteY5" fmla="*/ 2652919 h 5118327"/>
              <a:gd name="connsiteX6" fmla="*/ 1588122 w 3870226"/>
              <a:gd name="connsiteY6" fmla="*/ 4007157 h 5118327"/>
              <a:gd name="connsiteX7" fmla="*/ 3822036 w 3870226"/>
              <a:gd name="connsiteY7" fmla="*/ 3081182 h 5118327"/>
              <a:gd name="connsiteX8" fmla="*/ 3104405 w 3870226"/>
              <a:gd name="connsiteY8" fmla="*/ 5118327 h 5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0226" h="5118327">
                <a:moveTo>
                  <a:pt x="2514096" y="13891"/>
                </a:moveTo>
                <a:cubicBezTo>
                  <a:pt x="3001197" y="835693"/>
                  <a:pt x="3488299" y="1657496"/>
                  <a:pt x="3289600" y="2097334"/>
                </a:cubicBezTo>
                <a:cubicBezTo>
                  <a:pt x="3090901" y="2537172"/>
                  <a:pt x="1555327" y="2840043"/>
                  <a:pt x="1321904" y="2652919"/>
                </a:cubicBezTo>
                <a:cubicBezTo>
                  <a:pt x="1088481" y="2465795"/>
                  <a:pt x="1991307" y="1406712"/>
                  <a:pt x="1889064" y="974590"/>
                </a:cubicBezTo>
                <a:cubicBezTo>
                  <a:pt x="1786821" y="542469"/>
                  <a:pt x="1019033" y="-219531"/>
                  <a:pt x="708446" y="60190"/>
                </a:cubicBezTo>
                <a:cubicBezTo>
                  <a:pt x="397859" y="339911"/>
                  <a:pt x="-121074" y="1995091"/>
                  <a:pt x="25539" y="2652919"/>
                </a:cubicBezTo>
                <a:cubicBezTo>
                  <a:pt x="172152" y="3310747"/>
                  <a:pt x="955372" y="3935780"/>
                  <a:pt x="1588122" y="4007157"/>
                </a:cubicBezTo>
                <a:cubicBezTo>
                  <a:pt x="2220871" y="4078534"/>
                  <a:pt x="3569322" y="2895987"/>
                  <a:pt x="3822036" y="3081182"/>
                </a:cubicBezTo>
                <a:cubicBezTo>
                  <a:pt x="4074750" y="3266377"/>
                  <a:pt x="3258734" y="4900337"/>
                  <a:pt x="3104405" y="5118327"/>
                </a:cubicBezTo>
              </a:path>
            </a:pathLst>
          </a:custGeom>
          <a:noFill/>
          <a:ln w="1270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Isosceles Triangle 1">
            <a:extLst>
              <a:ext uri="{FF2B5EF4-FFF2-40B4-BE49-F238E27FC236}">
                <a16:creationId xmlns:a16="http://schemas.microsoft.com/office/drawing/2014/main" id="{BDD5C743-6D00-C30E-101D-65DD4EABD6D8}"/>
              </a:ext>
            </a:extLst>
          </p:cNvPr>
          <p:cNvSpPr/>
          <p:nvPr/>
        </p:nvSpPr>
        <p:spPr>
          <a:xfrm rot="10800000">
            <a:off x="11273742" y="0"/>
            <a:ext cx="918258" cy="6858000"/>
          </a:xfrm>
          <a:prstGeom prst="triangle">
            <a:avLst>
              <a:gd name="adj" fmla="val 0"/>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9C9CE5F-13F8-5397-D61E-65355AD059F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75000"/>
                  </a:schemeClr>
                </a:solidFill>
                <a:latin typeface="Sansation" panose="02000000000000000000" pitchFamily="2" charset="0"/>
              </a:rPr>
              <a:t>How It’s Built</a:t>
            </a:r>
          </a:p>
        </p:txBody>
      </p:sp>
      <p:grpSp>
        <p:nvGrpSpPr>
          <p:cNvPr id="30" name="Group 29">
            <a:extLst>
              <a:ext uri="{FF2B5EF4-FFF2-40B4-BE49-F238E27FC236}">
                <a16:creationId xmlns:a16="http://schemas.microsoft.com/office/drawing/2014/main" id="{4482C120-4EC9-65AD-74A1-5C79FCFAB333}"/>
              </a:ext>
            </a:extLst>
          </p:cNvPr>
          <p:cNvGrpSpPr/>
          <p:nvPr/>
        </p:nvGrpSpPr>
        <p:grpSpPr>
          <a:xfrm>
            <a:off x="5376000" y="2538000"/>
            <a:ext cx="1440000" cy="4320000"/>
            <a:chOff x="5376000" y="2538000"/>
            <a:chExt cx="1440000" cy="4320000"/>
          </a:xfrm>
        </p:grpSpPr>
        <p:sp>
          <p:nvSpPr>
            <p:cNvPr id="4" name="Rectangle 3">
              <a:extLst>
                <a:ext uri="{FF2B5EF4-FFF2-40B4-BE49-F238E27FC236}">
                  <a16:creationId xmlns:a16="http://schemas.microsoft.com/office/drawing/2014/main" id="{7EAF0A83-E70C-5B7C-452E-874B5685A327}"/>
                </a:ext>
              </a:extLst>
            </p:cNvPr>
            <p:cNvSpPr/>
            <p:nvPr/>
          </p:nvSpPr>
          <p:spPr>
            <a:xfrm>
              <a:off x="6078000" y="2538000"/>
              <a:ext cx="36000" cy="432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7C3C16F-D172-4BFD-55A5-E905E3252735}"/>
                </a:ext>
              </a:extLst>
            </p:cNvPr>
            <p:cNvSpPr/>
            <p:nvPr/>
          </p:nvSpPr>
          <p:spPr>
            <a:xfrm>
              <a:off x="5376000" y="2538000"/>
              <a:ext cx="144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8A363F78-324A-7A33-8EC7-2B6C7A35E16A}"/>
              </a:ext>
            </a:extLst>
          </p:cNvPr>
          <p:cNvGrpSpPr/>
          <p:nvPr/>
        </p:nvGrpSpPr>
        <p:grpSpPr>
          <a:xfrm>
            <a:off x="2586490" y="3334659"/>
            <a:ext cx="3523370" cy="1015663"/>
            <a:chOff x="2594110" y="3334659"/>
            <a:chExt cx="3523370" cy="1015663"/>
          </a:xfrm>
        </p:grpSpPr>
        <p:grpSp>
          <p:nvGrpSpPr>
            <p:cNvPr id="8" name="Group 7">
              <a:extLst>
                <a:ext uri="{FF2B5EF4-FFF2-40B4-BE49-F238E27FC236}">
                  <a16:creationId xmlns:a16="http://schemas.microsoft.com/office/drawing/2014/main" id="{DBE826A6-93A8-CA8A-8F72-6EDC49493698}"/>
                </a:ext>
              </a:extLst>
            </p:cNvPr>
            <p:cNvGrpSpPr/>
            <p:nvPr/>
          </p:nvGrpSpPr>
          <p:grpSpPr>
            <a:xfrm>
              <a:off x="2594110" y="3334659"/>
              <a:ext cx="2764628" cy="1015663"/>
              <a:chOff x="2883351" y="3334659"/>
              <a:chExt cx="2764628" cy="1015663"/>
            </a:xfrm>
          </p:grpSpPr>
          <p:sp>
            <p:nvSpPr>
              <p:cNvPr id="5" name="Oval 4">
                <a:extLst>
                  <a:ext uri="{FF2B5EF4-FFF2-40B4-BE49-F238E27FC236}">
                    <a16:creationId xmlns:a16="http://schemas.microsoft.com/office/drawing/2014/main" id="{78A75EF2-2212-BC39-599C-4132C1708766}"/>
                  </a:ext>
                </a:extLst>
              </p:cNvPr>
              <p:cNvSpPr/>
              <p:nvPr/>
            </p:nvSpPr>
            <p:spPr>
              <a:xfrm>
                <a:off x="4927979" y="3464491"/>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1</a:t>
                </a:r>
                <a:endParaRPr lang="en-IN" dirty="0">
                  <a:solidFill>
                    <a:schemeClr val="accent2">
                      <a:lumMod val="20000"/>
                      <a:lumOff val="80000"/>
                    </a:schemeClr>
                  </a:solidFill>
                </a:endParaRPr>
              </a:p>
            </p:txBody>
          </p:sp>
          <p:sp>
            <p:nvSpPr>
              <p:cNvPr id="7" name="TextBox 6">
                <a:extLst>
                  <a:ext uri="{FF2B5EF4-FFF2-40B4-BE49-F238E27FC236}">
                    <a16:creationId xmlns:a16="http://schemas.microsoft.com/office/drawing/2014/main" id="{C096B2B4-3BE6-5D41-7DFC-C8015E1BA617}"/>
                  </a:ext>
                </a:extLst>
              </p:cNvPr>
              <p:cNvSpPr txBox="1"/>
              <p:nvPr/>
            </p:nvSpPr>
            <p:spPr>
              <a:xfrm>
                <a:off x="2883351" y="3334659"/>
                <a:ext cx="2044628" cy="1015663"/>
              </a:xfrm>
              <a:prstGeom prst="rect">
                <a:avLst/>
              </a:prstGeom>
              <a:noFill/>
            </p:spPr>
            <p:txBody>
              <a:bodyPr wrap="square" rtlCol="0">
                <a:spAutoFit/>
              </a:bodyPr>
              <a:lstStyle/>
              <a:p>
                <a:pPr algn="r"/>
                <a:r>
                  <a:rPr lang="en-US" sz="2000" dirty="0">
                    <a:solidFill>
                      <a:schemeClr val="accent2">
                        <a:lumMod val="75000"/>
                      </a:schemeClr>
                    </a:solidFill>
                  </a:rPr>
                  <a:t>Requirement Gathering And Feasibility Study</a:t>
                </a:r>
                <a:endParaRPr lang="en-IN" sz="2000" dirty="0">
                  <a:solidFill>
                    <a:schemeClr val="accent2">
                      <a:lumMod val="75000"/>
                    </a:schemeClr>
                  </a:solidFill>
                </a:endParaRPr>
              </a:p>
            </p:txBody>
          </p:sp>
        </p:grpSp>
        <p:sp>
          <p:nvSpPr>
            <p:cNvPr id="17" name="Rectangle 16">
              <a:extLst>
                <a:ext uri="{FF2B5EF4-FFF2-40B4-BE49-F238E27FC236}">
                  <a16:creationId xmlns:a16="http://schemas.microsoft.com/office/drawing/2014/main" id="{20627B9A-DD5D-00F2-B00D-A16EBEE76B32}"/>
                </a:ext>
              </a:extLst>
            </p:cNvPr>
            <p:cNvSpPr/>
            <p:nvPr/>
          </p:nvSpPr>
          <p:spPr>
            <a:xfrm>
              <a:off x="5397480" y="380649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B450FDF3-D3CF-2F5C-33EE-D7CFD8874921}"/>
              </a:ext>
            </a:extLst>
          </p:cNvPr>
          <p:cNvGrpSpPr/>
          <p:nvPr/>
        </p:nvGrpSpPr>
        <p:grpSpPr>
          <a:xfrm>
            <a:off x="6078000" y="5099885"/>
            <a:ext cx="3525966" cy="731943"/>
            <a:chOff x="6078000" y="5099885"/>
            <a:chExt cx="3525966" cy="731943"/>
          </a:xfrm>
        </p:grpSpPr>
        <p:grpSp>
          <p:nvGrpSpPr>
            <p:cNvPr id="14" name="Group 13">
              <a:extLst>
                <a:ext uri="{FF2B5EF4-FFF2-40B4-BE49-F238E27FC236}">
                  <a16:creationId xmlns:a16="http://schemas.microsoft.com/office/drawing/2014/main" id="{FE3FE91A-64E9-67E0-0EC2-785B0377B9F6}"/>
                </a:ext>
              </a:extLst>
            </p:cNvPr>
            <p:cNvGrpSpPr/>
            <p:nvPr/>
          </p:nvGrpSpPr>
          <p:grpSpPr>
            <a:xfrm>
              <a:off x="6840882" y="5099885"/>
              <a:ext cx="2763084" cy="731943"/>
              <a:chOff x="4142663" y="3479567"/>
              <a:chExt cx="2763084" cy="731943"/>
            </a:xfrm>
          </p:grpSpPr>
          <p:sp>
            <p:nvSpPr>
              <p:cNvPr id="15" name="Oval 14">
                <a:extLst>
                  <a:ext uri="{FF2B5EF4-FFF2-40B4-BE49-F238E27FC236}">
                    <a16:creationId xmlns:a16="http://schemas.microsoft.com/office/drawing/2014/main" id="{5402A62B-0E3B-7E2F-9025-9BAC4DB1C57A}"/>
                  </a:ext>
                </a:extLst>
              </p:cNvPr>
              <p:cNvSpPr/>
              <p:nvPr/>
            </p:nvSpPr>
            <p:spPr>
              <a:xfrm>
                <a:off x="4142663" y="3491510"/>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2</a:t>
                </a:r>
                <a:endParaRPr lang="en-IN" dirty="0">
                  <a:solidFill>
                    <a:schemeClr val="accent2">
                      <a:lumMod val="20000"/>
                      <a:lumOff val="80000"/>
                    </a:schemeClr>
                  </a:solidFill>
                </a:endParaRPr>
              </a:p>
            </p:txBody>
          </p:sp>
          <p:sp>
            <p:nvSpPr>
              <p:cNvPr id="16" name="TextBox 15">
                <a:extLst>
                  <a:ext uri="{FF2B5EF4-FFF2-40B4-BE49-F238E27FC236}">
                    <a16:creationId xmlns:a16="http://schemas.microsoft.com/office/drawing/2014/main" id="{07D12808-D6FD-B5A9-8AEB-835505E2BCB1}"/>
                  </a:ext>
                </a:extLst>
              </p:cNvPr>
              <p:cNvSpPr txBox="1"/>
              <p:nvPr/>
            </p:nvSpPr>
            <p:spPr>
              <a:xfrm>
                <a:off x="4861119" y="3479567"/>
                <a:ext cx="2044628" cy="707886"/>
              </a:xfrm>
              <a:prstGeom prst="rect">
                <a:avLst/>
              </a:prstGeom>
              <a:noFill/>
            </p:spPr>
            <p:txBody>
              <a:bodyPr wrap="square" rtlCol="0">
                <a:spAutoFit/>
              </a:bodyPr>
              <a:lstStyle/>
              <a:p>
                <a:r>
                  <a:rPr lang="en-US" sz="2000" dirty="0">
                    <a:solidFill>
                      <a:schemeClr val="accent2">
                        <a:lumMod val="75000"/>
                      </a:schemeClr>
                    </a:solidFill>
                  </a:rPr>
                  <a:t>System Analysis and Planning</a:t>
                </a:r>
                <a:endParaRPr lang="en-IN" sz="2000" dirty="0">
                  <a:solidFill>
                    <a:schemeClr val="accent2">
                      <a:lumMod val="75000"/>
                    </a:schemeClr>
                  </a:solidFill>
                </a:endParaRPr>
              </a:p>
            </p:txBody>
          </p:sp>
        </p:grpSp>
        <p:sp>
          <p:nvSpPr>
            <p:cNvPr id="20" name="Rectangle 19">
              <a:extLst>
                <a:ext uri="{FF2B5EF4-FFF2-40B4-BE49-F238E27FC236}">
                  <a16:creationId xmlns:a16="http://schemas.microsoft.com/office/drawing/2014/main" id="{5DE6259A-4B59-1B8A-C0A7-B4240110D16A}"/>
                </a:ext>
              </a:extLst>
            </p:cNvPr>
            <p:cNvSpPr/>
            <p:nvPr/>
          </p:nvSpPr>
          <p:spPr>
            <a:xfrm>
              <a:off x="6078000" y="5435828"/>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TextBox 30">
            <a:extLst>
              <a:ext uri="{FF2B5EF4-FFF2-40B4-BE49-F238E27FC236}">
                <a16:creationId xmlns:a16="http://schemas.microsoft.com/office/drawing/2014/main" id="{81B126E7-C0A9-B8FD-804B-10900C6F6446}"/>
              </a:ext>
            </a:extLst>
          </p:cNvPr>
          <p:cNvSpPr txBox="1"/>
          <p:nvPr/>
        </p:nvSpPr>
        <p:spPr>
          <a:xfrm>
            <a:off x="4155129" y="2085195"/>
            <a:ext cx="3909461" cy="461665"/>
          </a:xfrm>
          <a:prstGeom prst="rect">
            <a:avLst/>
          </a:prstGeom>
          <a:noFill/>
          <a:ln>
            <a:noFill/>
          </a:ln>
        </p:spPr>
        <p:txBody>
          <a:bodyPr wrap="square" rtlCol="0">
            <a:spAutoFit/>
          </a:bodyPr>
          <a:lstStyle/>
          <a:p>
            <a:r>
              <a:rPr lang="en-US" sz="2400" b="1" dirty="0">
                <a:solidFill>
                  <a:schemeClr val="accent2">
                    <a:lumMod val="75000"/>
                  </a:schemeClr>
                </a:solidFill>
                <a:latin typeface="Sansation" panose="02000000000000000000" pitchFamily="2" charset="0"/>
              </a:rPr>
              <a:t>DEVELOPMENT PROCESS</a:t>
            </a:r>
          </a:p>
        </p:txBody>
      </p:sp>
    </p:spTree>
    <p:extLst>
      <p:ext uri="{BB962C8B-B14F-4D97-AF65-F5344CB8AC3E}">
        <p14:creationId xmlns:p14="http://schemas.microsoft.com/office/powerpoint/2010/main" val="3021243074"/>
      </p:ext>
    </p:extLst>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C3454F07-CA1A-1D0A-A83B-3F0655612CF5}"/>
              </a:ext>
            </a:extLst>
          </p:cNvPr>
          <p:cNvSpPr/>
          <p:nvPr/>
        </p:nvSpPr>
        <p:spPr>
          <a:xfrm rot="10800000">
            <a:off x="1039329" y="-381500"/>
            <a:ext cx="3870226" cy="10504119"/>
          </a:xfrm>
          <a:custGeom>
            <a:avLst/>
            <a:gdLst>
              <a:gd name="connsiteX0" fmla="*/ 2514096 w 3870226"/>
              <a:gd name="connsiteY0" fmla="*/ 13891 h 5118327"/>
              <a:gd name="connsiteX1" fmla="*/ 3289600 w 3870226"/>
              <a:gd name="connsiteY1" fmla="*/ 2097334 h 5118327"/>
              <a:gd name="connsiteX2" fmla="*/ 1321904 w 3870226"/>
              <a:gd name="connsiteY2" fmla="*/ 2652919 h 5118327"/>
              <a:gd name="connsiteX3" fmla="*/ 1889064 w 3870226"/>
              <a:gd name="connsiteY3" fmla="*/ 974590 h 5118327"/>
              <a:gd name="connsiteX4" fmla="*/ 708446 w 3870226"/>
              <a:gd name="connsiteY4" fmla="*/ 60190 h 5118327"/>
              <a:gd name="connsiteX5" fmla="*/ 25539 w 3870226"/>
              <a:gd name="connsiteY5" fmla="*/ 2652919 h 5118327"/>
              <a:gd name="connsiteX6" fmla="*/ 1588122 w 3870226"/>
              <a:gd name="connsiteY6" fmla="*/ 4007157 h 5118327"/>
              <a:gd name="connsiteX7" fmla="*/ 3822036 w 3870226"/>
              <a:gd name="connsiteY7" fmla="*/ 3081182 h 5118327"/>
              <a:gd name="connsiteX8" fmla="*/ 3104405 w 3870226"/>
              <a:gd name="connsiteY8" fmla="*/ 5118327 h 5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0226" h="5118327">
                <a:moveTo>
                  <a:pt x="2514096" y="13891"/>
                </a:moveTo>
                <a:cubicBezTo>
                  <a:pt x="3001197" y="835693"/>
                  <a:pt x="3488299" y="1657496"/>
                  <a:pt x="3289600" y="2097334"/>
                </a:cubicBezTo>
                <a:cubicBezTo>
                  <a:pt x="3090901" y="2537172"/>
                  <a:pt x="1555327" y="2840043"/>
                  <a:pt x="1321904" y="2652919"/>
                </a:cubicBezTo>
                <a:cubicBezTo>
                  <a:pt x="1088481" y="2465795"/>
                  <a:pt x="1991307" y="1406712"/>
                  <a:pt x="1889064" y="974590"/>
                </a:cubicBezTo>
                <a:cubicBezTo>
                  <a:pt x="1786821" y="542469"/>
                  <a:pt x="1019033" y="-219531"/>
                  <a:pt x="708446" y="60190"/>
                </a:cubicBezTo>
                <a:cubicBezTo>
                  <a:pt x="397859" y="339911"/>
                  <a:pt x="-121074" y="1995091"/>
                  <a:pt x="25539" y="2652919"/>
                </a:cubicBezTo>
                <a:cubicBezTo>
                  <a:pt x="172152" y="3310747"/>
                  <a:pt x="955372" y="3935780"/>
                  <a:pt x="1588122" y="4007157"/>
                </a:cubicBezTo>
                <a:cubicBezTo>
                  <a:pt x="2220871" y="4078534"/>
                  <a:pt x="3569322" y="2895987"/>
                  <a:pt x="3822036" y="3081182"/>
                </a:cubicBezTo>
                <a:cubicBezTo>
                  <a:pt x="4074750" y="3266377"/>
                  <a:pt x="3258734" y="4900337"/>
                  <a:pt x="3104405" y="5118327"/>
                </a:cubicBezTo>
              </a:path>
            </a:pathLst>
          </a:custGeom>
          <a:noFill/>
          <a:ln w="1270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7EAF0A83-E70C-5B7C-452E-874B5685A327}"/>
              </a:ext>
            </a:extLst>
          </p:cNvPr>
          <p:cNvSpPr/>
          <p:nvPr/>
        </p:nvSpPr>
        <p:spPr>
          <a:xfrm>
            <a:off x="6078000" y="-1968"/>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8A363F78-324A-7A33-8EC7-2B6C7A35E16A}"/>
              </a:ext>
            </a:extLst>
          </p:cNvPr>
          <p:cNvGrpSpPr/>
          <p:nvPr/>
        </p:nvGrpSpPr>
        <p:grpSpPr>
          <a:xfrm>
            <a:off x="2588418" y="536096"/>
            <a:ext cx="3521442" cy="731943"/>
            <a:chOff x="2596038" y="3464491"/>
            <a:chExt cx="3521442" cy="731943"/>
          </a:xfrm>
        </p:grpSpPr>
        <p:grpSp>
          <p:nvGrpSpPr>
            <p:cNvPr id="8" name="Group 7">
              <a:extLst>
                <a:ext uri="{FF2B5EF4-FFF2-40B4-BE49-F238E27FC236}">
                  <a16:creationId xmlns:a16="http://schemas.microsoft.com/office/drawing/2014/main" id="{DBE826A6-93A8-CA8A-8F72-6EDC49493698}"/>
                </a:ext>
              </a:extLst>
            </p:cNvPr>
            <p:cNvGrpSpPr/>
            <p:nvPr/>
          </p:nvGrpSpPr>
          <p:grpSpPr>
            <a:xfrm>
              <a:off x="2596038" y="3464491"/>
              <a:ext cx="2762700" cy="731943"/>
              <a:chOff x="2885279" y="3464491"/>
              <a:chExt cx="2762700" cy="731943"/>
            </a:xfrm>
          </p:grpSpPr>
          <p:sp>
            <p:nvSpPr>
              <p:cNvPr id="5" name="Oval 4">
                <a:extLst>
                  <a:ext uri="{FF2B5EF4-FFF2-40B4-BE49-F238E27FC236}">
                    <a16:creationId xmlns:a16="http://schemas.microsoft.com/office/drawing/2014/main" id="{78A75EF2-2212-BC39-599C-4132C1708766}"/>
                  </a:ext>
                </a:extLst>
              </p:cNvPr>
              <p:cNvSpPr/>
              <p:nvPr/>
            </p:nvSpPr>
            <p:spPr>
              <a:xfrm>
                <a:off x="4927979" y="3464491"/>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3</a:t>
                </a:r>
                <a:endParaRPr lang="en-IN" dirty="0">
                  <a:solidFill>
                    <a:schemeClr val="accent2">
                      <a:lumMod val="20000"/>
                      <a:lumOff val="80000"/>
                    </a:schemeClr>
                  </a:solidFill>
                </a:endParaRPr>
              </a:p>
            </p:txBody>
          </p:sp>
          <p:sp>
            <p:nvSpPr>
              <p:cNvPr id="7" name="TextBox 6">
                <a:extLst>
                  <a:ext uri="{FF2B5EF4-FFF2-40B4-BE49-F238E27FC236}">
                    <a16:creationId xmlns:a16="http://schemas.microsoft.com/office/drawing/2014/main" id="{C096B2B4-3BE6-5D41-7DFC-C8015E1BA617}"/>
                  </a:ext>
                </a:extLst>
              </p:cNvPr>
              <p:cNvSpPr txBox="1"/>
              <p:nvPr/>
            </p:nvSpPr>
            <p:spPr>
              <a:xfrm>
                <a:off x="2885279" y="3488548"/>
                <a:ext cx="2044628" cy="707886"/>
              </a:xfrm>
              <a:prstGeom prst="rect">
                <a:avLst/>
              </a:prstGeom>
              <a:noFill/>
            </p:spPr>
            <p:txBody>
              <a:bodyPr wrap="square" rtlCol="0">
                <a:spAutoFit/>
              </a:bodyPr>
              <a:lstStyle/>
              <a:p>
                <a:pPr algn="r"/>
                <a:r>
                  <a:rPr lang="en-US" sz="2000" dirty="0">
                    <a:solidFill>
                      <a:schemeClr val="accent2">
                        <a:lumMod val="75000"/>
                      </a:schemeClr>
                    </a:solidFill>
                  </a:rPr>
                  <a:t>Designing and Coding</a:t>
                </a:r>
                <a:endParaRPr lang="en-IN" sz="2000" dirty="0">
                  <a:solidFill>
                    <a:schemeClr val="accent2">
                      <a:lumMod val="75000"/>
                    </a:schemeClr>
                  </a:solidFill>
                </a:endParaRPr>
              </a:p>
            </p:txBody>
          </p:sp>
        </p:grpSp>
        <p:sp>
          <p:nvSpPr>
            <p:cNvPr id="17" name="Rectangle 16">
              <a:extLst>
                <a:ext uri="{FF2B5EF4-FFF2-40B4-BE49-F238E27FC236}">
                  <a16:creationId xmlns:a16="http://schemas.microsoft.com/office/drawing/2014/main" id="{20627B9A-DD5D-00F2-B00D-A16EBEE76B32}"/>
                </a:ext>
              </a:extLst>
            </p:cNvPr>
            <p:cNvSpPr/>
            <p:nvPr/>
          </p:nvSpPr>
          <p:spPr>
            <a:xfrm>
              <a:off x="5397480" y="380649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B450FDF3-D3CF-2F5C-33EE-D7CFD8874921}"/>
              </a:ext>
            </a:extLst>
          </p:cNvPr>
          <p:cNvGrpSpPr/>
          <p:nvPr/>
        </p:nvGrpSpPr>
        <p:grpSpPr>
          <a:xfrm>
            <a:off x="6078000" y="2183433"/>
            <a:ext cx="3527510" cy="720000"/>
            <a:chOff x="6078000" y="5111828"/>
            <a:chExt cx="3527510" cy="720000"/>
          </a:xfrm>
        </p:grpSpPr>
        <p:grpSp>
          <p:nvGrpSpPr>
            <p:cNvPr id="14" name="Group 13">
              <a:extLst>
                <a:ext uri="{FF2B5EF4-FFF2-40B4-BE49-F238E27FC236}">
                  <a16:creationId xmlns:a16="http://schemas.microsoft.com/office/drawing/2014/main" id="{FE3FE91A-64E9-67E0-0EC2-785B0377B9F6}"/>
                </a:ext>
              </a:extLst>
            </p:cNvPr>
            <p:cNvGrpSpPr/>
            <p:nvPr/>
          </p:nvGrpSpPr>
          <p:grpSpPr>
            <a:xfrm>
              <a:off x="6840882" y="5111828"/>
              <a:ext cx="2764628" cy="720000"/>
              <a:chOff x="4142663" y="3491510"/>
              <a:chExt cx="2764628" cy="720000"/>
            </a:xfrm>
          </p:grpSpPr>
          <p:sp>
            <p:nvSpPr>
              <p:cNvPr id="15" name="Oval 14">
                <a:extLst>
                  <a:ext uri="{FF2B5EF4-FFF2-40B4-BE49-F238E27FC236}">
                    <a16:creationId xmlns:a16="http://schemas.microsoft.com/office/drawing/2014/main" id="{5402A62B-0E3B-7E2F-9025-9BAC4DB1C57A}"/>
                  </a:ext>
                </a:extLst>
              </p:cNvPr>
              <p:cNvSpPr/>
              <p:nvPr/>
            </p:nvSpPr>
            <p:spPr>
              <a:xfrm>
                <a:off x="4142663" y="3491510"/>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4</a:t>
                </a:r>
                <a:endParaRPr lang="en-IN" dirty="0">
                  <a:solidFill>
                    <a:schemeClr val="accent2">
                      <a:lumMod val="20000"/>
                      <a:lumOff val="80000"/>
                    </a:schemeClr>
                  </a:solidFill>
                </a:endParaRPr>
              </a:p>
            </p:txBody>
          </p:sp>
          <p:sp>
            <p:nvSpPr>
              <p:cNvPr id="16" name="TextBox 15">
                <a:extLst>
                  <a:ext uri="{FF2B5EF4-FFF2-40B4-BE49-F238E27FC236}">
                    <a16:creationId xmlns:a16="http://schemas.microsoft.com/office/drawing/2014/main" id="{07D12808-D6FD-B5A9-8AEB-835505E2BCB1}"/>
                  </a:ext>
                </a:extLst>
              </p:cNvPr>
              <p:cNvSpPr txBox="1"/>
              <p:nvPr/>
            </p:nvSpPr>
            <p:spPr>
              <a:xfrm>
                <a:off x="4862663" y="3615455"/>
                <a:ext cx="2044628" cy="400110"/>
              </a:xfrm>
              <a:prstGeom prst="rect">
                <a:avLst/>
              </a:prstGeom>
              <a:noFill/>
            </p:spPr>
            <p:txBody>
              <a:bodyPr wrap="square" rtlCol="0">
                <a:spAutoFit/>
              </a:bodyPr>
              <a:lstStyle/>
              <a:p>
                <a:r>
                  <a:rPr lang="en-US" sz="2000" dirty="0">
                    <a:solidFill>
                      <a:schemeClr val="accent2">
                        <a:lumMod val="75000"/>
                      </a:schemeClr>
                    </a:solidFill>
                  </a:rPr>
                  <a:t>Testing and Fixing</a:t>
                </a:r>
                <a:endParaRPr lang="en-IN" sz="2000" dirty="0">
                  <a:solidFill>
                    <a:schemeClr val="accent2">
                      <a:lumMod val="75000"/>
                    </a:schemeClr>
                  </a:solidFill>
                </a:endParaRPr>
              </a:p>
            </p:txBody>
          </p:sp>
        </p:grpSp>
        <p:sp>
          <p:nvSpPr>
            <p:cNvPr id="20" name="Rectangle 19">
              <a:extLst>
                <a:ext uri="{FF2B5EF4-FFF2-40B4-BE49-F238E27FC236}">
                  <a16:creationId xmlns:a16="http://schemas.microsoft.com/office/drawing/2014/main" id="{5DE6259A-4B59-1B8A-C0A7-B4240110D16A}"/>
                </a:ext>
              </a:extLst>
            </p:cNvPr>
            <p:cNvSpPr/>
            <p:nvPr/>
          </p:nvSpPr>
          <p:spPr>
            <a:xfrm>
              <a:off x="6078000" y="5435828"/>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F581EF16-63A7-4956-79A6-FDCAFC3D9A07}"/>
              </a:ext>
            </a:extLst>
          </p:cNvPr>
          <p:cNvGrpSpPr/>
          <p:nvPr/>
        </p:nvGrpSpPr>
        <p:grpSpPr>
          <a:xfrm>
            <a:off x="2513813" y="3836816"/>
            <a:ext cx="3597975" cy="731943"/>
            <a:chOff x="2519505" y="3464491"/>
            <a:chExt cx="3597975" cy="731943"/>
          </a:xfrm>
        </p:grpSpPr>
        <p:grpSp>
          <p:nvGrpSpPr>
            <p:cNvPr id="10" name="Group 9">
              <a:extLst>
                <a:ext uri="{FF2B5EF4-FFF2-40B4-BE49-F238E27FC236}">
                  <a16:creationId xmlns:a16="http://schemas.microsoft.com/office/drawing/2014/main" id="{35E8E488-A793-AD79-4D23-2FD4186BE9C3}"/>
                </a:ext>
              </a:extLst>
            </p:cNvPr>
            <p:cNvGrpSpPr/>
            <p:nvPr/>
          </p:nvGrpSpPr>
          <p:grpSpPr>
            <a:xfrm>
              <a:off x="2519505" y="3464491"/>
              <a:ext cx="2839233" cy="731943"/>
              <a:chOff x="2808746" y="3464491"/>
              <a:chExt cx="2839233" cy="731943"/>
            </a:xfrm>
          </p:grpSpPr>
          <p:sp>
            <p:nvSpPr>
              <p:cNvPr id="12" name="Oval 11">
                <a:extLst>
                  <a:ext uri="{FF2B5EF4-FFF2-40B4-BE49-F238E27FC236}">
                    <a16:creationId xmlns:a16="http://schemas.microsoft.com/office/drawing/2014/main" id="{FF912087-DB75-625C-FFE6-1649AF9D5B8B}"/>
                  </a:ext>
                </a:extLst>
              </p:cNvPr>
              <p:cNvSpPr/>
              <p:nvPr/>
            </p:nvSpPr>
            <p:spPr>
              <a:xfrm>
                <a:off x="4927979" y="3464491"/>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5</a:t>
                </a:r>
                <a:endParaRPr lang="en-IN" dirty="0">
                  <a:solidFill>
                    <a:schemeClr val="accent2">
                      <a:lumMod val="20000"/>
                      <a:lumOff val="80000"/>
                    </a:schemeClr>
                  </a:solidFill>
                </a:endParaRPr>
              </a:p>
            </p:txBody>
          </p:sp>
          <p:sp>
            <p:nvSpPr>
              <p:cNvPr id="13" name="TextBox 12">
                <a:extLst>
                  <a:ext uri="{FF2B5EF4-FFF2-40B4-BE49-F238E27FC236}">
                    <a16:creationId xmlns:a16="http://schemas.microsoft.com/office/drawing/2014/main" id="{C4D0A514-E120-846D-C750-258CC36028F4}"/>
                  </a:ext>
                </a:extLst>
              </p:cNvPr>
              <p:cNvSpPr txBox="1"/>
              <p:nvPr/>
            </p:nvSpPr>
            <p:spPr>
              <a:xfrm>
                <a:off x="2808746" y="3488548"/>
                <a:ext cx="2044628" cy="707886"/>
              </a:xfrm>
              <a:prstGeom prst="rect">
                <a:avLst/>
              </a:prstGeom>
              <a:noFill/>
            </p:spPr>
            <p:txBody>
              <a:bodyPr wrap="square" rtlCol="0">
                <a:spAutoFit/>
              </a:bodyPr>
              <a:lstStyle/>
              <a:p>
                <a:pPr algn="r"/>
                <a:r>
                  <a:rPr lang="en-US" sz="2000" dirty="0">
                    <a:solidFill>
                      <a:schemeClr val="accent2">
                        <a:lumMod val="75000"/>
                      </a:schemeClr>
                    </a:solidFill>
                  </a:rPr>
                  <a:t>Deploying and Hosting</a:t>
                </a:r>
                <a:endParaRPr lang="en-IN" sz="2000" dirty="0">
                  <a:solidFill>
                    <a:schemeClr val="accent2">
                      <a:lumMod val="75000"/>
                    </a:schemeClr>
                  </a:solidFill>
                </a:endParaRPr>
              </a:p>
            </p:txBody>
          </p:sp>
        </p:grpSp>
        <p:sp>
          <p:nvSpPr>
            <p:cNvPr id="11" name="Rectangle 10">
              <a:extLst>
                <a:ext uri="{FF2B5EF4-FFF2-40B4-BE49-F238E27FC236}">
                  <a16:creationId xmlns:a16="http://schemas.microsoft.com/office/drawing/2014/main" id="{8B23641B-4228-E813-7B06-D05F836B03CD}"/>
                </a:ext>
              </a:extLst>
            </p:cNvPr>
            <p:cNvSpPr/>
            <p:nvPr/>
          </p:nvSpPr>
          <p:spPr>
            <a:xfrm>
              <a:off x="5397480" y="380649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004C918E-B848-5813-526F-82833414DAF7}"/>
              </a:ext>
            </a:extLst>
          </p:cNvPr>
          <p:cNvGrpSpPr/>
          <p:nvPr/>
        </p:nvGrpSpPr>
        <p:grpSpPr>
          <a:xfrm>
            <a:off x="6079928" y="5472210"/>
            <a:ext cx="3525582" cy="731943"/>
            <a:chOff x="6078000" y="5099885"/>
            <a:chExt cx="3525582" cy="731943"/>
          </a:xfrm>
        </p:grpSpPr>
        <p:grpSp>
          <p:nvGrpSpPr>
            <p:cNvPr id="21" name="Group 20">
              <a:extLst>
                <a:ext uri="{FF2B5EF4-FFF2-40B4-BE49-F238E27FC236}">
                  <a16:creationId xmlns:a16="http://schemas.microsoft.com/office/drawing/2014/main" id="{9E0072C2-A013-47CB-C650-3ACE1CDA7D53}"/>
                </a:ext>
              </a:extLst>
            </p:cNvPr>
            <p:cNvGrpSpPr/>
            <p:nvPr/>
          </p:nvGrpSpPr>
          <p:grpSpPr>
            <a:xfrm>
              <a:off x="6840882" y="5099885"/>
              <a:ext cx="2762700" cy="731943"/>
              <a:chOff x="4142663" y="3479567"/>
              <a:chExt cx="2762700" cy="731943"/>
            </a:xfrm>
          </p:grpSpPr>
          <p:sp>
            <p:nvSpPr>
              <p:cNvPr id="32" name="Oval 31">
                <a:extLst>
                  <a:ext uri="{FF2B5EF4-FFF2-40B4-BE49-F238E27FC236}">
                    <a16:creationId xmlns:a16="http://schemas.microsoft.com/office/drawing/2014/main" id="{FDF8011E-2BC5-DDFF-65E4-162D7F13FC83}"/>
                  </a:ext>
                </a:extLst>
              </p:cNvPr>
              <p:cNvSpPr/>
              <p:nvPr/>
            </p:nvSpPr>
            <p:spPr>
              <a:xfrm>
                <a:off x="4142663" y="3491510"/>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accent2">
                        <a:lumMod val="20000"/>
                        <a:lumOff val="80000"/>
                      </a:schemeClr>
                    </a:solidFill>
                  </a:rPr>
                  <a:t>6</a:t>
                </a:r>
                <a:endParaRPr lang="en-IN" dirty="0">
                  <a:solidFill>
                    <a:schemeClr val="accent2">
                      <a:lumMod val="20000"/>
                      <a:lumOff val="80000"/>
                    </a:schemeClr>
                  </a:solidFill>
                </a:endParaRPr>
              </a:p>
            </p:txBody>
          </p:sp>
          <p:sp>
            <p:nvSpPr>
              <p:cNvPr id="33" name="TextBox 32">
                <a:extLst>
                  <a:ext uri="{FF2B5EF4-FFF2-40B4-BE49-F238E27FC236}">
                    <a16:creationId xmlns:a16="http://schemas.microsoft.com/office/drawing/2014/main" id="{FB4B4373-FEB2-8004-30BC-1752E91220F0}"/>
                  </a:ext>
                </a:extLst>
              </p:cNvPr>
              <p:cNvSpPr txBox="1"/>
              <p:nvPr/>
            </p:nvSpPr>
            <p:spPr>
              <a:xfrm>
                <a:off x="4860735" y="3479567"/>
                <a:ext cx="2044628" cy="707886"/>
              </a:xfrm>
              <a:prstGeom prst="rect">
                <a:avLst/>
              </a:prstGeom>
              <a:noFill/>
            </p:spPr>
            <p:txBody>
              <a:bodyPr wrap="square" rtlCol="0">
                <a:spAutoFit/>
              </a:bodyPr>
              <a:lstStyle/>
              <a:p>
                <a:r>
                  <a:rPr lang="en-US" sz="2000" dirty="0">
                    <a:solidFill>
                      <a:schemeClr val="accent2">
                        <a:lumMod val="75000"/>
                      </a:schemeClr>
                    </a:solidFill>
                  </a:rPr>
                  <a:t>Maintenance - Fix and Update</a:t>
                </a:r>
              </a:p>
            </p:txBody>
          </p:sp>
        </p:grpSp>
        <p:sp>
          <p:nvSpPr>
            <p:cNvPr id="31" name="Rectangle 30">
              <a:extLst>
                <a:ext uri="{FF2B5EF4-FFF2-40B4-BE49-F238E27FC236}">
                  <a16:creationId xmlns:a16="http://schemas.microsoft.com/office/drawing/2014/main" id="{21247A38-15E7-FA2F-92FC-314BFDBBE248}"/>
                </a:ext>
              </a:extLst>
            </p:cNvPr>
            <p:cNvSpPr/>
            <p:nvPr/>
          </p:nvSpPr>
          <p:spPr>
            <a:xfrm>
              <a:off x="6078000" y="5435828"/>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Rectangle 35">
            <a:extLst>
              <a:ext uri="{FF2B5EF4-FFF2-40B4-BE49-F238E27FC236}">
                <a16:creationId xmlns:a16="http://schemas.microsoft.com/office/drawing/2014/main" id="{F2BA0FB2-C078-BF9E-3209-B3D6EB461437}"/>
              </a:ext>
            </a:extLst>
          </p:cNvPr>
          <p:cNvSpPr/>
          <p:nvPr/>
        </p:nvSpPr>
        <p:spPr>
          <a:xfrm>
            <a:off x="5736000" y="646003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Diagonal Corners Snipped 37">
            <a:extLst>
              <a:ext uri="{FF2B5EF4-FFF2-40B4-BE49-F238E27FC236}">
                <a16:creationId xmlns:a16="http://schemas.microsoft.com/office/drawing/2014/main" id="{B125F331-CBCF-B98B-23CA-EB9A08CB906E}"/>
              </a:ext>
            </a:extLst>
          </p:cNvPr>
          <p:cNvSpPr/>
          <p:nvPr/>
        </p:nvSpPr>
        <p:spPr>
          <a:xfrm rot="16200000">
            <a:off x="5636871" y="1024802"/>
            <a:ext cx="918258"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443175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F044AB5-5664-36A4-06BE-ABC61CE13D96}"/>
              </a:ext>
            </a:extLst>
          </p:cNvPr>
          <p:cNvGrpSpPr/>
          <p:nvPr/>
        </p:nvGrpSpPr>
        <p:grpSpPr>
          <a:xfrm>
            <a:off x="2851800" y="1813777"/>
            <a:ext cx="6488400" cy="756385"/>
            <a:chOff x="2853600" y="1819492"/>
            <a:chExt cx="6488400" cy="756385"/>
          </a:xfrm>
        </p:grpSpPr>
        <p:sp>
          <p:nvSpPr>
            <p:cNvPr id="42" name="Rectangle 41">
              <a:extLst>
                <a:ext uri="{FF2B5EF4-FFF2-40B4-BE49-F238E27FC236}">
                  <a16:creationId xmlns:a16="http://schemas.microsoft.com/office/drawing/2014/main" id="{2209610B-508B-CEEC-820A-F95DF607082C}"/>
                </a:ext>
              </a:extLst>
            </p:cNvPr>
            <p:cNvSpPr/>
            <p:nvPr/>
          </p:nvSpPr>
          <p:spPr>
            <a:xfrm rot="16200000">
              <a:off x="6078000" y="-1402506"/>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88FAE11-2C44-A9D9-3C6E-6C383C02F18F}"/>
                </a:ext>
              </a:extLst>
            </p:cNvPr>
            <p:cNvSpPr/>
            <p:nvPr/>
          </p:nvSpPr>
          <p:spPr>
            <a:xfrm rot="16200000">
              <a:off x="5736000" y="2161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435EF7DA-49B4-DC56-FC1E-5D9715E9B53F}"/>
                </a:ext>
              </a:extLst>
            </p:cNvPr>
            <p:cNvSpPr/>
            <p:nvPr/>
          </p:nvSpPr>
          <p:spPr>
            <a:xfrm rot="16200000">
              <a:off x="8964000" y="216149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0E2E2F1-9BCF-1F0C-E4CA-2379DAE0EBA9}"/>
                </a:ext>
              </a:extLst>
            </p:cNvPr>
            <p:cNvSpPr/>
            <p:nvPr/>
          </p:nvSpPr>
          <p:spPr>
            <a:xfrm rot="16200000">
              <a:off x="2511600" y="2197877"/>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 name="Rectangle: Diagonal Corners Snipped 5">
            <a:extLst>
              <a:ext uri="{FF2B5EF4-FFF2-40B4-BE49-F238E27FC236}">
                <a16:creationId xmlns:a16="http://schemas.microsoft.com/office/drawing/2014/main" id="{F22A1A64-8DA7-8333-12A1-04F75E8388F5}"/>
              </a:ext>
            </a:extLst>
          </p:cNvPr>
          <p:cNvSpPr/>
          <p:nvPr/>
        </p:nvSpPr>
        <p:spPr>
          <a:xfrm rot="16200000">
            <a:off x="5767259" y="-6172201"/>
            <a:ext cx="657482"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B0753AAF-67E7-3AA7-0E89-CD3B1C608D9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Why this Tech Stack</a:t>
            </a:r>
          </a:p>
        </p:txBody>
      </p:sp>
      <p:grpSp>
        <p:nvGrpSpPr>
          <p:cNvPr id="18" name="Group 17">
            <a:extLst>
              <a:ext uri="{FF2B5EF4-FFF2-40B4-BE49-F238E27FC236}">
                <a16:creationId xmlns:a16="http://schemas.microsoft.com/office/drawing/2014/main" id="{D0CD6831-777A-1F17-C611-AF1EDF3A289E}"/>
              </a:ext>
            </a:extLst>
          </p:cNvPr>
          <p:cNvGrpSpPr/>
          <p:nvPr/>
        </p:nvGrpSpPr>
        <p:grpSpPr>
          <a:xfrm>
            <a:off x="2343489" y="2568047"/>
            <a:ext cx="1016625" cy="1193792"/>
            <a:chOff x="2345289" y="2573762"/>
            <a:chExt cx="1016625" cy="1193792"/>
          </a:xfrm>
        </p:grpSpPr>
        <p:pic>
          <p:nvPicPr>
            <p:cNvPr id="5" name="Graphic 4">
              <a:extLst>
                <a:ext uri="{FF2B5EF4-FFF2-40B4-BE49-F238E27FC236}">
                  <a16:creationId xmlns:a16="http://schemas.microsoft.com/office/drawing/2014/main" id="{E1B3591C-4574-10AB-250F-94ADFFF98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600" y="2573762"/>
              <a:ext cx="720000" cy="720000"/>
            </a:xfrm>
            <a:prstGeom prst="rect">
              <a:avLst/>
            </a:prstGeom>
          </p:spPr>
        </p:pic>
        <p:sp>
          <p:nvSpPr>
            <p:cNvPr id="8" name="TextBox 7">
              <a:extLst>
                <a:ext uri="{FF2B5EF4-FFF2-40B4-BE49-F238E27FC236}">
                  <a16:creationId xmlns:a16="http://schemas.microsoft.com/office/drawing/2014/main" id="{DB077FA7-687A-29AF-8C3D-C67C799D54EE}"/>
                </a:ext>
              </a:extLst>
            </p:cNvPr>
            <p:cNvSpPr txBox="1"/>
            <p:nvPr/>
          </p:nvSpPr>
          <p:spPr>
            <a:xfrm>
              <a:off x="2345289" y="3244334"/>
              <a:ext cx="1016625" cy="523220"/>
            </a:xfrm>
            <a:prstGeom prst="rect">
              <a:avLst/>
            </a:prstGeom>
            <a:noFill/>
          </p:spPr>
          <p:txBody>
            <a:bodyPr wrap="none" rtlCol="0">
              <a:spAutoFit/>
            </a:bodyPr>
            <a:lstStyle/>
            <a:p>
              <a:pPr algn="ctr"/>
              <a:r>
                <a:rPr lang="en-IN" sz="2800" b="1" dirty="0">
                  <a:solidFill>
                    <a:srgbClr val="53C1DE">
                      <a:alpha val="80000"/>
                    </a:srgbClr>
                  </a:solidFill>
                  <a:latin typeface="Open Sans regular" pitchFamily="2" charset="0"/>
                  <a:ea typeface="Open Sans regular" pitchFamily="2" charset="0"/>
                  <a:cs typeface="Open Sans regular" pitchFamily="2" charset="0"/>
                </a:rPr>
                <a:t>React</a:t>
              </a:r>
            </a:p>
          </p:txBody>
        </p:sp>
      </p:grpSp>
      <p:grpSp>
        <p:nvGrpSpPr>
          <p:cNvPr id="19" name="Group 18">
            <a:extLst>
              <a:ext uri="{FF2B5EF4-FFF2-40B4-BE49-F238E27FC236}">
                <a16:creationId xmlns:a16="http://schemas.microsoft.com/office/drawing/2014/main" id="{EEBE3F62-DE23-9759-7EFC-005DC48256C9}"/>
              </a:ext>
            </a:extLst>
          </p:cNvPr>
          <p:cNvGrpSpPr/>
          <p:nvPr/>
        </p:nvGrpSpPr>
        <p:grpSpPr>
          <a:xfrm>
            <a:off x="5379101" y="2568047"/>
            <a:ext cx="1430200" cy="1193792"/>
            <a:chOff x="5380901" y="2573762"/>
            <a:chExt cx="1430200" cy="1193792"/>
          </a:xfrm>
        </p:grpSpPr>
        <p:pic>
          <p:nvPicPr>
            <p:cNvPr id="41" name="Graphic 40">
              <a:extLst>
                <a:ext uri="{FF2B5EF4-FFF2-40B4-BE49-F238E27FC236}">
                  <a16:creationId xmlns:a16="http://schemas.microsoft.com/office/drawing/2014/main" id="{CDB36E58-FE75-E390-873C-CA803E95F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6000" y="2573762"/>
              <a:ext cx="720000" cy="720000"/>
            </a:xfrm>
            <a:prstGeom prst="rect">
              <a:avLst/>
            </a:prstGeom>
          </p:spPr>
        </p:pic>
        <p:sp>
          <p:nvSpPr>
            <p:cNvPr id="9" name="TextBox 8">
              <a:extLst>
                <a:ext uri="{FF2B5EF4-FFF2-40B4-BE49-F238E27FC236}">
                  <a16:creationId xmlns:a16="http://schemas.microsoft.com/office/drawing/2014/main" id="{7CD13D55-86A4-2470-93EE-B651AD19A9A2}"/>
                </a:ext>
              </a:extLst>
            </p:cNvPr>
            <p:cNvSpPr txBox="1"/>
            <p:nvPr/>
          </p:nvSpPr>
          <p:spPr>
            <a:xfrm>
              <a:off x="5380901" y="3244334"/>
              <a:ext cx="1430200"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44A8B3">
                      <a:alpha val="91000"/>
                    </a:srgbClr>
                  </a:solidFill>
                </a:rPr>
                <a:t>Tailwind</a:t>
              </a:r>
            </a:p>
          </p:txBody>
        </p:sp>
      </p:grpSp>
      <p:grpSp>
        <p:nvGrpSpPr>
          <p:cNvPr id="20" name="Group 19">
            <a:extLst>
              <a:ext uri="{FF2B5EF4-FFF2-40B4-BE49-F238E27FC236}">
                <a16:creationId xmlns:a16="http://schemas.microsoft.com/office/drawing/2014/main" id="{E8EB783B-9836-39AA-FC05-A435B91DD38E}"/>
              </a:ext>
            </a:extLst>
          </p:cNvPr>
          <p:cNvGrpSpPr/>
          <p:nvPr/>
        </p:nvGrpSpPr>
        <p:grpSpPr>
          <a:xfrm>
            <a:off x="8617669" y="2568047"/>
            <a:ext cx="1436612" cy="1202716"/>
            <a:chOff x="8619469" y="2573762"/>
            <a:chExt cx="1436612" cy="1202716"/>
          </a:xfrm>
        </p:grpSpPr>
        <p:pic>
          <p:nvPicPr>
            <p:cNvPr id="37" name="Graphic 36">
              <a:extLst>
                <a:ext uri="{FF2B5EF4-FFF2-40B4-BE49-F238E27FC236}">
                  <a16:creationId xmlns:a16="http://schemas.microsoft.com/office/drawing/2014/main" id="{31E0439A-B989-6A28-EF26-C815E84A6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5070" y="2573762"/>
              <a:ext cx="720000" cy="720000"/>
            </a:xfrm>
            <a:prstGeom prst="rect">
              <a:avLst/>
            </a:prstGeom>
          </p:spPr>
        </p:pic>
        <p:sp>
          <p:nvSpPr>
            <p:cNvPr id="10" name="TextBox 9">
              <a:extLst>
                <a:ext uri="{FF2B5EF4-FFF2-40B4-BE49-F238E27FC236}">
                  <a16:creationId xmlns:a16="http://schemas.microsoft.com/office/drawing/2014/main" id="{63A70DAE-EDC8-BE4A-4EA7-3273524D860D}"/>
                </a:ext>
              </a:extLst>
            </p:cNvPr>
            <p:cNvSpPr txBox="1"/>
            <p:nvPr/>
          </p:nvSpPr>
          <p:spPr>
            <a:xfrm>
              <a:off x="8619469" y="3253258"/>
              <a:ext cx="1436612"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F6820C"/>
                  </a:solidFill>
                </a:rPr>
                <a:t>Firebase</a:t>
              </a:r>
            </a:p>
          </p:txBody>
        </p:sp>
      </p:grpSp>
      <p:sp>
        <p:nvSpPr>
          <p:cNvPr id="17" name="TextBox 16">
            <a:extLst>
              <a:ext uri="{FF2B5EF4-FFF2-40B4-BE49-F238E27FC236}">
                <a16:creationId xmlns:a16="http://schemas.microsoft.com/office/drawing/2014/main" id="{9CDC230B-254E-7AE1-2298-A22E059EF1D8}"/>
              </a:ext>
            </a:extLst>
          </p:cNvPr>
          <p:cNvSpPr txBox="1"/>
          <p:nvPr/>
        </p:nvSpPr>
        <p:spPr>
          <a:xfrm>
            <a:off x="1395861" y="3716315"/>
            <a:ext cx="3017770" cy="2308324"/>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91000"/>
                  </a:schemeClr>
                </a:solidFill>
                <a:effectLst/>
                <a:latin typeface="Open Sans regular" pitchFamily="2" charset="0"/>
                <a:ea typeface="Open Sans regular" pitchFamily="2" charset="0"/>
                <a:cs typeface="Open Sans regular" pitchFamily="2" charset="0"/>
              </a:rPr>
              <a:t>Reusable Components</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91000"/>
                  </a:schemeClr>
                </a:solidFill>
                <a:effectLst/>
                <a:latin typeface="Open Sans regular" pitchFamily="2" charset="0"/>
                <a:ea typeface="Open Sans regular" pitchFamily="2" charset="0"/>
                <a:cs typeface="Open Sans regular" pitchFamily="2" charset="0"/>
              </a:rPr>
              <a:t>Efficient Rendering</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91000"/>
                  </a:schemeClr>
                </a:solidFill>
                <a:effectLst/>
                <a:latin typeface="Open Sans regular" pitchFamily="2" charset="0"/>
                <a:ea typeface="Open Sans regular" pitchFamily="2" charset="0"/>
                <a:cs typeface="Open Sans regular" pitchFamily="2" charset="0"/>
              </a:rPr>
              <a:t>React Router</a:t>
            </a:r>
          </a:p>
          <a:p>
            <a:pPr marL="342900" indent="-342900">
              <a:buFont typeface="Wingdings" panose="05000000000000000000" pitchFamily="2" charset="2"/>
              <a:buChar char="§"/>
            </a:pPr>
            <a:r>
              <a:rPr lang="en-IN" sz="2400" dirty="0">
                <a:solidFill>
                  <a:schemeClr val="accent1">
                    <a:lumMod val="75000"/>
                    <a:alpha val="91000"/>
                  </a:schemeClr>
                </a:solidFill>
                <a:latin typeface="Open Sans regular" pitchFamily="2" charset="0"/>
                <a:ea typeface="Open Sans regular" pitchFamily="2" charset="0"/>
                <a:cs typeface="Open Sans regular" pitchFamily="2" charset="0"/>
              </a:rPr>
              <a:t>State and Hooks</a:t>
            </a:r>
          </a:p>
          <a:p>
            <a:pPr marL="342900" indent="-342900">
              <a:buFont typeface="Wingdings" panose="05000000000000000000" pitchFamily="2" charset="2"/>
              <a:buChar char="§"/>
            </a:pPr>
            <a:r>
              <a:rPr lang="en-IN" sz="2400" dirty="0">
                <a:solidFill>
                  <a:schemeClr val="accent1">
                    <a:lumMod val="75000"/>
                    <a:alpha val="91000"/>
                  </a:schemeClr>
                </a:solidFill>
                <a:latin typeface="Open Sans regular" pitchFamily="2" charset="0"/>
                <a:ea typeface="Open Sans regular" pitchFamily="2" charset="0"/>
                <a:cs typeface="Open Sans regular" pitchFamily="2" charset="0"/>
              </a:rPr>
              <a:t>And many more</a:t>
            </a:r>
          </a:p>
        </p:txBody>
      </p:sp>
      <p:sp>
        <p:nvSpPr>
          <p:cNvPr id="21" name="TextBox 20">
            <a:extLst>
              <a:ext uri="{FF2B5EF4-FFF2-40B4-BE49-F238E27FC236}">
                <a16:creationId xmlns:a16="http://schemas.microsoft.com/office/drawing/2014/main" id="{D4001D7A-D48B-0293-4177-083D4D9FD1F6}"/>
              </a:ext>
            </a:extLst>
          </p:cNvPr>
          <p:cNvSpPr txBox="1"/>
          <p:nvPr/>
        </p:nvSpPr>
        <p:spPr>
          <a:xfrm>
            <a:off x="4413631" y="3716315"/>
            <a:ext cx="3362456"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Fast and Flexible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Mobile-first, responsive design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Clean and maintainable styling</a:t>
            </a:r>
            <a:endParaRPr lang="en-IN" sz="2400" dirty="0">
              <a:solidFill>
                <a:schemeClr val="accent6">
                  <a:lumMod val="75000"/>
                  <a:alpha val="10000"/>
                </a:schemeClr>
              </a:solidFill>
              <a:latin typeface="Open Sans regular" pitchFamily="2" charset="0"/>
              <a:ea typeface="Open Sans regular" pitchFamily="2" charset="0"/>
              <a:cs typeface="Open Sans regular" pitchFamily="2" charset="0"/>
            </a:endParaRPr>
          </a:p>
        </p:txBody>
      </p:sp>
      <p:sp>
        <p:nvSpPr>
          <p:cNvPr id="29" name="TextBox 28">
            <a:extLst>
              <a:ext uri="{FF2B5EF4-FFF2-40B4-BE49-F238E27FC236}">
                <a16:creationId xmlns:a16="http://schemas.microsoft.com/office/drawing/2014/main" id="{59026C7D-62E4-2719-5E7A-EF544E5CBC58}"/>
              </a:ext>
            </a:extLst>
          </p:cNvPr>
          <p:cNvSpPr txBox="1"/>
          <p:nvPr/>
        </p:nvSpPr>
        <p:spPr>
          <a:xfrm>
            <a:off x="7674015" y="3716315"/>
            <a:ext cx="3507129"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Firebase Authentication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Real-Time, scalable NoSQL database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Cloud Storage for images/files</a:t>
            </a:r>
          </a:p>
        </p:txBody>
      </p:sp>
      <p:grpSp>
        <p:nvGrpSpPr>
          <p:cNvPr id="12" name="Group 11">
            <a:extLst>
              <a:ext uri="{FF2B5EF4-FFF2-40B4-BE49-F238E27FC236}">
                <a16:creationId xmlns:a16="http://schemas.microsoft.com/office/drawing/2014/main" id="{591FE087-905A-D04A-6E51-08029687C338}"/>
              </a:ext>
            </a:extLst>
          </p:cNvPr>
          <p:cNvGrpSpPr/>
          <p:nvPr/>
        </p:nvGrpSpPr>
        <p:grpSpPr>
          <a:xfrm>
            <a:off x="2770740" y="1849779"/>
            <a:ext cx="198120" cy="809643"/>
            <a:chOff x="2481024" y="1917281"/>
            <a:chExt cx="198120" cy="809643"/>
          </a:xfrm>
        </p:grpSpPr>
        <p:sp>
          <p:nvSpPr>
            <p:cNvPr id="4" name="Rectangle 3">
              <a:extLst>
                <a:ext uri="{FF2B5EF4-FFF2-40B4-BE49-F238E27FC236}">
                  <a16:creationId xmlns:a16="http://schemas.microsoft.com/office/drawing/2014/main" id="{CD0B210A-8A1C-3498-2E74-6B5BA83C687C}"/>
                </a:ext>
              </a:extLst>
            </p:cNvPr>
            <p:cNvSpPr/>
            <p:nvPr/>
          </p:nvSpPr>
          <p:spPr>
            <a:xfrm rot="16200000">
              <a:off x="2220083" y="225928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EC14CF00-C681-1764-B4EC-E797D46E7AB2}"/>
                </a:ext>
              </a:extLst>
            </p:cNvPr>
            <p:cNvSpPr/>
            <p:nvPr/>
          </p:nvSpPr>
          <p:spPr>
            <a:xfrm rot="10800000">
              <a:off x="2481024" y="2582037"/>
              <a:ext cx="198120" cy="144887"/>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09347523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F22A1A64-8DA7-8333-12A1-04F75E8388F5}"/>
              </a:ext>
            </a:extLst>
          </p:cNvPr>
          <p:cNvSpPr/>
          <p:nvPr/>
        </p:nvSpPr>
        <p:spPr>
          <a:xfrm rot="16200000">
            <a:off x="5767259" y="-6172201"/>
            <a:ext cx="657482"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B0753AAF-67E7-3AA7-0E89-CD3B1C608D9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Why this Tech Stack</a:t>
            </a:r>
          </a:p>
        </p:txBody>
      </p:sp>
      <p:grpSp>
        <p:nvGrpSpPr>
          <p:cNvPr id="7" name="Group 6">
            <a:extLst>
              <a:ext uri="{FF2B5EF4-FFF2-40B4-BE49-F238E27FC236}">
                <a16:creationId xmlns:a16="http://schemas.microsoft.com/office/drawing/2014/main" id="{AF044AB5-5664-36A4-06BE-ABC61CE13D96}"/>
              </a:ext>
            </a:extLst>
          </p:cNvPr>
          <p:cNvGrpSpPr/>
          <p:nvPr/>
        </p:nvGrpSpPr>
        <p:grpSpPr>
          <a:xfrm>
            <a:off x="2851800" y="1813777"/>
            <a:ext cx="6488400" cy="756002"/>
            <a:chOff x="2853600" y="1819492"/>
            <a:chExt cx="6488400" cy="756002"/>
          </a:xfrm>
        </p:grpSpPr>
        <p:sp>
          <p:nvSpPr>
            <p:cNvPr id="42" name="Rectangle 41">
              <a:extLst>
                <a:ext uri="{FF2B5EF4-FFF2-40B4-BE49-F238E27FC236}">
                  <a16:creationId xmlns:a16="http://schemas.microsoft.com/office/drawing/2014/main" id="{2209610B-508B-CEEC-820A-F95DF607082C}"/>
                </a:ext>
              </a:extLst>
            </p:cNvPr>
            <p:cNvSpPr/>
            <p:nvPr/>
          </p:nvSpPr>
          <p:spPr>
            <a:xfrm rot="16200000">
              <a:off x="6078000" y="-1402506"/>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88FAE11-2C44-A9D9-3C6E-6C383C02F18F}"/>
                </a:ext>
              </a:extLst>
            </p:cNvPr>
            <p:cNvSpPr/>
            <p:nvPr/>
          </p:nvSpPr>
          <p:spPr>
            <a:xfrm rot="16200000">
              <a:off x="5736000" y="2161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435EF7DA-49B4-DC56-FC1E-5D9715E9B53F}"/>
                </a:ext>
              </a:extLst>
            </p:cNvPr>
            <p:cNvSpPr/>
            <p:nvPr/>
          </p:nvSpPr>
          <p:spPr>
            <a:xfrm rot="16200000">
              <a:off x="8964000" y="216149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0E2E2F1-9BCF-1F0C-E4CA-2379DAE0EBA9}"/>
                </a:ext>
              </a:extLst>
            </p:cNvPr>
            <p:cNvSpPr/>
            <p:nvPr/>
          </p:nvSpPr>
          <p:spPr>
            <a:xfrm rot="16200000">
              <a:off x="2511600" y="2197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D0CD6831-777A-1F17-C611-AF1EDF3A289E}"/>
              </a:ext>
            </a:extLst>
          </p:cNvPr>
          <p:cNvGrpSpPr/>
          <p:nvPr/>
        </p:nvGrpSpPr>
        <p:grpSpPr>
          <a:xfrm>
            <a:off x="2343489" y="2568047"/>
            <a:ext cx="1016625" cy="1193792"/>
            <a:chOff x="2345289" y="2573762"/>
            <a:chExt cx="1016625" cy="1193792"/>
          </a:xfrm>
        </p:grpSpPr>
        <p:pic>
          <p:nvPicPr>
            <p:cNvPr id="5" name="Graphic 4">
              <a:extLst>
                <a:ext uri="{FF2B5EF4-FFF2-40B4-BE49-F238E27FC236}">
                  <a16:creationId xmlns:a16="http://schemas.microsoft.com/office/drawing/2014/main" id="{E1B3591C-4574-10AB-250F-94ADFFF98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600" y="2573762"/>
              <a:ext cx="720000" cy="720000"/>
            </a:xfrm>
            <a:prstGeom prst="rect">
              <a:avLst/>
            </a:prstGeom>
          </p:spPr>
        </p:pic>
        <p:sp>
          <p:nvSpPr>
            <p:cNvPr id="8" name="TextBox 7">
              <a:extLst>
                <a:ext uri="{FF2B5EF4-FFF2-40B4-BE49-F238E27FC236}">
                  <a16:creationId xmlns:a16="http://schemas.microsoft.com/office/drawing/2014/main" id="{DB077FA7-687A-29AF-8C3D-C67C799D54EE}"/>
                </a:ext>
              </a:extLst>
            </p:cNvPr>
            <p:cNvSpPr txBox="1"/>
            <p:nvPr/>
          </p:nvSpPr>
          <p:spPr>
            <a:xfrm>
              <a:off x="2345289" y="3244334"/>
              <a:ext cx="1016625" cy="523220"/>
            </a:xfrm>
            <a:prstGeom prst="rect">
              <a:avLst/>
            </a:prstGeom>
            <a:noFill/>
          </p:spPr>
          <p:txBody>
            <a:bodyPr wrap="none" rtlCol="0">
              <a:spAutoFit/>
            </a:bodyPr>
            <a:lstStyle/>
            <a:p>
              <a:pPr algn="ctr"/>
              <a:r>
                <a:rPr lang="en-IN" sz="2800" b="1" dirty="0">
                  <a:solidFill>
                    <a:srgbClr val="53C1DE">
                      <a:alpha val="80000"/>
                    </a:srgbClr>
                  </a:solidFill>
                  <a:latin typeface="Open Sans regular" pitchFamily="2" charset="0"/>
                  <a:ea typeface="Open Sans regular" pitchFamily="2" charset="0"/>
                  <a:cs typeface="Open Sans regular" pitchFamily="2" charset="0"/>
                </a:rPr>
                <a:t>React</a:t>
              </a:r>
            </a:p>
          </p:txBody>
        </p:sp>
      </p:grpSp>
      <p:grpSp>
        <p:nvGrpSpPr>
          <p:cNvPr id="19" name="Group 18">
            <a:extLst>
              <a:ext uri="{FF2B5EF4-FFF2-40B4-BE49-F238E27FC236}">
                <a16:creationId xmlns:a16="http://schemas.microsoft.com/office/drawing/2014/main" id="{EEBE3F62-DE23-9759-7EFC-005DC48256C9}"/>
              </a:ext>
            </a:extLst>
          </p:cNvPr>
          <p:cNvGrpSpPr/>
          <p:nvPr/>
        </p:nvGrpSpPr>
        <p:grpSpPr>
          <a:xfrm>
            <a:off x="5379101" y="2568047"/>
            <a:ext cx="1430200" cy="1193792"/>
            <a:chOff x="5380901" y="2573762"/>
            <a:chExt cx="1430200" cy="1193792"/>
          </a:xfrm>
        </p:grpSpPr>
        <p:pic>
          <p:nvPicPr>
            <p:cNvPr id="41" name="Graphic 40">
              <a:extLst>
                <a:ext uri="{FF2B5EF4-FFF2-40B4-BE49-F238E27FC236}">
                  <a16:creationId xmlns:a16="http://schemas.microsoft.com/office/drawing/2014/main" id="{CDB36E58-FE75-E390-873C-CA803E95F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6000" y="2573762"/>
              <a:ext cx="720000" cy="720000"/>
            </a:xfrm>
            <a:prstGeom prst="rect">
              <a:avLst/>
            </a:prstGeom>
          </p:spPr>
        </p:pic>
        <p:sp>
          <p:nvSpPr>
            <p:cNvPr id="9" name="TextBox 8">
              <a:extLst>
                <a:ext uri="{FF2B5EF4-FFF2-40B4-BE49-F238E27FC236}">
                  <a16:creationId xmlns:a16="http://schemas.microsoft.com/office/drawing/2014/main" id="{7CD13D55-86A4-2470-93EE-B651AD19A9A2}"/>
                </a:ext>
              </a:extLst>
            </p:cNvPr>
            <p:cNvSpPr txBox="1"/>
            <p:nvPr/>
          </p:nvSpPr>
          <p:spPr>
            <a:xfrm>
              <a:off x="5380901" y="3244334"/>
              <a:ext cx="1430200"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44A8B3">
                      <a:alpha val="91000"/>
                    </a:srgbClr>
                  </a:solidFill>
                </a:rPr>
                <a:t>Tailwind</a:t>
              </a:r>
            </a:p>
          </p:txBody>
        </p:sp>
      </p:grpSp>
      <p:grpSp>
        <p:nvGrpSpPr>
          <p:cNvPr id="20" name="Group 19">
            <a:extLst>
              <a:ext uri="{FF2B5EF4-FFF2-40B4-BE49-F238E27FC236}">
                <a16:creationId xmlns:a16="http://schemas.microsoft.com/office/drawing/2014/main" id="{E8EB783B-9836-39AA-FC05-A435B91DD38E}"/>
              </a:ext>
            </a:extLst>
          </p:cNvPr>
          <p:cNvGrpSpPr/>
          <p:nvPr/>
        </p:nvGrpSpPr>
        <p:grpSpPr>
          <a:xfrm>
            <a:off x="8617669" y="2568047"/>
            <a:ext cx="1436612" cy="1202716"/>
            <a:chOff x="8619469" y="2573762"/>
            <a:chExt cx="1436612" cy="1202716"/>
          </a:xfrm>
        </p:grpSpPr>
        <p:pic>
          <p:nvPicPr>
            <p:cNvPr id="37" name="Graphic 36">
              <a:extLst>
                <a:ext uri="{FF2B5EF4-FFF2-40B4-BE49-F238E27FC236}">
                  <a16:creationId xmlns:a16="http://schemas.microsoft.com/office/drawing/2014/main" id="{31E0439A-B989-6A28-EF26-C815E84A6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5070" y="2573762"/>
              <a:ext cx="720000" cy="720000"/>
            </a:xfrm>
            <a:prstGeom prst="rect">
              <a:avLst/>
            </a:prstGeom>
          </p:spPr>
        </p:pic>
        <p:sp>
          <p:nvSpPr>
            <p:cNvPr id="10" name="TextBox 9">
              <a:extLst>
                <a:ext uri="{FF2B5EF4-FFF2-40B4-BE49-F238E27FC236}">
                  <a16:creationId xmlns:a16="http://schemas.microsoft.com/office/drawing/2014/main" id="{63A70DAE-EDC8-BE4A-4EA7-3273524D860D}"/>
                </a:ext>
              </a:extLst>
            </p:cNvPr>
            <p:cNvSpPr txBox="1"/>
            <p:nvPr/>
          </p:nvSpPr>
          <p:spPr>
            <a:xfrm>
              <a:off x="8619469" y="3253258"/>
              <a:ext cx="1436612"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F6820C"/>
                  </a:solidFill>
                </a:rPr>
                <a:t>Firebase</a:t>
              </a:r>
            </a:p>
          </p:txBody>
        </p:sp>
      </p:grpSp>
      <p:sp>
        <p:nvSpPr>
          <p:cNvPr id="17" name="TextBox 16">
            <a:extLst>
              <a:ext uri="{FF2B5EF4-FFF2-40B4-BE49-F238E27FC236}">
                <a16:creationId xmlns:a16="http://schemas.microsoft.com/office/drawing/2014/main" id="{9CDC230B-254E-7AE1-2298-A22E059EF1D8}"/>
              </a:ext>
            </a:extLst>
          </p:cNvPr>
          <p:cNvSpPr txBox="1"/>
          <p:nvPr/>
        </p:nvSpPr>
        <p:spPr>
          <a:xfrm>
            <a:off x="1395861" y="3716315"/>
            <a:ext cx="3017770" cy="2308324"/>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Reusable Components</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Efficient Rendering</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React Router</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State and Hooks</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And many more</a:t>
            </a:r>
          </a:p>
        </p:txBody>
      </p:sp>
      <p:sp>
        <p:nvSpPr>
          <p:cNvPr id="21" name="TextBox 20">
            <a:extLst>
              <a:ext uri="{FF2B5EF4-FFF2-40B4-BE49-F238E27FC236}">
                <a16:creationId xmlns:a16="http://schemas.microsoft.com/office/drawing/2014/main" id="{D4001D7A-D48B-0293-4177-083D4D9FD1F6}"/>
              </a:ext>
            </a:extLst>
          </p:cNvPr>
          <p:cNvSpPr txBox="1"/>
          <p:nvPr/>
        </p:nvSpPr>
        <p:spPr>
          <a:xfrm>
            <a:off x="4413631" y="3716315"/>
            <a:ext cx="3362456"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8080"/>
                </a:solidFill>
                <a:effectLst/>
                <a:latin typeface="Open Sans regular" pitchFamily="2" charset="0"/>
                <a:ea typeface="Open Sans regular" pitchFamily="2" charset="0"/>
                <a:cs typeface="Open Sans regular" pitchFamily="2" charset="0"/>
              </a:rPr>
              <a:t>Fast and Flexible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8080"/>
                </a:solidFill>
                <a:effectLst/>
                <a:latin typeface="Open Sans regular" pitchFamily="2" charset="0"/>
                <a:ea typeface="Open Sans regular" pitchFamily="2" charset="0"/>
                <a:cs typeface="Open Sans regular" pitchFamily="2" charset="0"/>
              </a:rPr>
              <a:t>Mobile-first, responsive design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8080"/>
                </a:solidFill>
                <a:effectLst/>
                <a:latin typeface="Open Sans regular" pitchFamily="2" charset="0"/>
                <a:ea typeface="Open Sans regular" pitchFamily="2" charset="0"/>
                <a:cs typeface="Open Sans regular" pitchFamily="2" charset="0"/>
              </a:rPr>
              <a:t>Clean and maintainable styling</a:t>
            </a:r>
            <a:endParaRPr lang="en-IN" sz="2400" dirty="0">
              <a:solidFill>
                <a:srgbClr val="008080"/>
              </a:solidFill>
              <a:latin typeface="Open Sans regular" pitchFamily="2" charset="0"/>
              <a:ea typeface="Open Sans regular" pitchFamily="2" charset="0"/>
              <a:cs typeface="Open Sans regular" pitchFamily="2" charset="0"/>
            </a:endParaRPr>
          </a:p>
        </p:txBody>
      </p:sp>
      <p:sp>
        <p:nvSpPr>
          <p:cNvPr id="29" name="TextBox 28">
            <a:extLst>
              <a:ext uri="{FF2B5EF4-FFF2-40B4-BE49-F238E27FC236}">
                <a16:creationId xmlns:a16="http://schemas.microsoft.com/office/drawing/2014/main" id="{59026C7D-62E4-2719-5E7A-EF544E5CBC58}"/>
              </a:ext>
            </a:extLst>
          </p:cNvPr>
          <p:cNvSpPr txBox="1"/>
          <p:nvPr/>
        </p:nvSpPr>
        <p:spPr>
          <a:xfrm>
            <a:off x="7674015" y="3716315"/>
            <a:ext cx="3507129"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Firebase Authentication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Real-Time, scalable NoSQL database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alpha val="10000"/>
                  </a:srgbClr>
                </a:solidFill>
                <a:effectLst/>
                <a:latin typeface="Open Sans regular" pitchFamily="2" charset="0"/>
                <a:ea typeface="Open Sans regular" pitchFamily="2" charset="0"/>
                <a:cs typeface="Open Sans regular" pitchFamily="2" charset="0"/>
              </a:rPr>
              <a:t>Cloud Storage for images/files</a:t>
            </a:r>
          </a:p>
        </p:txBody>
      </p:sp>
      <p:grpSp>
        <p:nvGrpSpPr>
          <p:cNvPr id="2" name="Group 1">
            <a:extLst>
              <a:ext uri="{FF2B5EF4-FFF2-40B4-BE49-F238E27FC236}">
                <a16:creationId xmlns:a16="http://schemas.microsoft.com/office/drawing/2014/main" id="{15F1B729-FBFA-1DC3-5A48-B7FB22D80578}"/>
              </a:ext>
            </a:extLst>
          </p:cNvPr>
          <p:cNvGrpSpPr/>
          <p:nvPr/>
        </p:nvGrpSpPr>
        <p:grpSpPr>
          <a:xfrm>
            <a:off x="5996940" y="1831778"/>
            <a:ext cx="198120" cy="809643"/>
            <a:chOff x="2481024" y="1917281"/>
            <a:chExt cx="198120" cy="809643"/>
          </a:xfrm>
        </p:grpSpPr>
        <p:sp>
          <p:nvSpPr>
            <p:cNvPr id="3" name="Rectangle 2">
              <a:extLst>
                <a:ext uri="{FF2B5EF4-FFF2-40B4-BE49-F238E27FC236}">
                  <a16:creationId xmlns:a16="http://schemas.microsoft.com/office/drawing/2014/main" id="{AFFE4160-EEAC-B948-FC43-C137BDCD8E52}"/>
                </a:ext>
              </a:extLst>
            </p:cNvPr>
            <p:cNvSpPr/>
            <p:nvPr/>
          </p:nvSpPr>
          <p:spPr>
            <a:xfrm rot="16200000">
              <a:off x="2220083" y="225928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1325D968-2936-DF6D-A815-F60192AB9D44}"/>
                </a:ext>
              </a:extLst>
            </p:cNvPr>
            <p:cNvSpPr/>
            <p:nvPr/>
          </p:nvSpPr>
          <p:spPr>
            <a:xfrm rot="10800000">
              <a:off x="2481024" y="2582037"/>
              <a:ext cx="198120" cy="144887"/>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1142125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F22A1A64-8DA7-8333-12A1-04F75E8388F5}"/>
              </a:ext>
            </a:extLst>
          </p:cNvPr>
          <p:cNvSpPr/>
          <p:nvPr/>
        </p:nvSpPr>
        <p:spPr>
          <a:xfrm rot="16200000">
            <a:off x="5767259" y="-6172201"/>
            <a:ext cx="657482" cy="12192000"/>
          </a:xfrm>
          <a:prstGeom prst="snip2DiagRect">
            <a:avLst/>
          </a:prstGeom>
          <a:pattFill prst="pct5">
            <a:fgClr>
              <a:schemeClr val="accent2">
                <a:lumMod val="20000"/>
                <a:lumOff val="80000"/>
              </a:schemeClr>
            </a:fgClr>
            <a:bgClr>
              <a:schemeClr val="accent2">
                <a:lumMod val="40000"/>
                <a:lumOff val="60000"/>
              </a:schemeClr>
            </a:bgClr>
          </a:patt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B0753AAF-67E7-3AA7-0E89-CD3B1C608D9B}"/>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Why this Tech Stack</a:t>
            </a:r>
          </a:p>
        </p:txBody>
      </p:sp>
      <p:grpSp>
        <p:nvGrpSpPr>
          <p:cNvPr id="7" name="Group 6">
            <a:extLst>
              <a:ext uri="{FF2B5EF4-FFF2-40B4-BE49-F238E27FC236}">
                <a16:creationId xmlns:a16="http://schemas.microsoft.com/office/drawing/2014/main" id="{AF044AB5-5664-36A4-06BE-ABC61CE13D96}"/>
              </a:ext>
            </a:extLst>
          </p:cNvPr>
          <p:cNvGrpSpPr/>
          <p:nvPr/>
        </p:nvGrpSpPr>
        <p:grpSpPr>
          <a:xfrm>
            <a:off x="2851800" y="1813777"/>
            <a:ext cx="6488400" cy="756002"/>
            <a:chOff x="2853600" y="1819492"/>
            <a:chExt cx="6488400" cy="756002"/>
          </a:xfrm>
        </p:grpSpPr>
        <p:sp>
          <p:nvSpPr>
            <p:cNvPr id="42" name="Rectangle 41">
              <a:extLst>
                <a:ext uri="{FF2B5EF4-FFF2-40B4-BE49-F238E27FC236}">
                  <a16:creationId xmlns:a16="http://schemas.microsoft.com/office/drawing/2014/main" id="{2209610B-508B-CEEC-820A-F95DF607082C}"/>
                </a:ext>
              </a:extLst>
            </p:cNvPr>
            <p:cNvSpPr/>
            <p:nvPr/>
          </p:nvSpPr>
          <p:spPr>
            <a:xfrm rot="16200000">
              <a:off x="6078000" y="-1402506"/>
              <a:ext cx="36000" cy="6480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88FAE11-2C44-A9D9-3C6E-6C383C02F18F}"/>
                </a:ext>
              </a:extLst>
            </p:cNvPr>
            <p:cNvSpPr/>
            <p:nvPr/>
          </p:nvSpPr>
          <p:spPr>
            <a:xfrm rot="16200000">
              <a:off x="5736000" y="2161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435EF7DA-49B4-DC56-FC1E-5D9715E9B53F}"/>
                </a:ext>
              </a:extLst>
            </p:cNvPr>
            <p:cNvSpPr/>
            <p:nvPr/>
          </p:nvSpPr>
          <p:spPr>
            <a:xfrm rot="16200000">
              <a:off x="8964000" y="2161492"/>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0E2E2F1-9BCF-1F0C-E4CA-2379DAE0EBA9}"/>
                </a:ext>
              </a:extLst>
            </p:cNvPr>
            <p:cNvSpPr/>
            <p:nvPr/>
          </p:nvSpPr>
          <p:spPr>
            <a:xfrm rot="16200000">
              <a:off x="2511600" y="2197494"/>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D0CD6831-777A-1F17-C611-AF1EDF3A289E}"/>
              </a:ext>
            </a:extLst>
          </p:cNvPr>
          <p:cNvGrpSpPr/>
          <p:nvPr/>
        </p:nvGrpSpPr>
        <p:grpSpPr>
          <a:xfrm>
            <a:off x="2343489" y="2568047"/>
            <a:ext cx="1016625" cy="1193792"/>
            <a:chOff x="2345289" y="2573762"/>
            <a:chExt cx="1016625" cy="1193792"/>
          </a:xfrm>
        </p:grpSpPr>
        <p:pic>
          <p:nvPicPr>
            <p:cNvPr id="5" name="Graphic 4">
              <a:extLst>
                <a:ext uri="{FF2B5EF4-FFF2-40B4-BE49-F238E27FC236}">
                  <a16:creationId xmlns:a16="http://schemas.microsoft.com/office/drawing/2014/main" id="{E1B3591C-4574-10AB-250F-94ADFFF98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600" y="2573762"/>
              <a:ext cx="720000" cy="720000"/>
            </a:xfrm>
            <a:prstGeom prst="rect">
              <a:avLst/>
            </a:prstGeom>
          </p:spPr>
        </p:pic>
        <p:sp>
          <p:nvSpPr>
            <p:cNvPr id="8" name="TextBox 7">
              <a:extLst>
                <a:ext uri="{FF2B5EF4-FFF2-40B4-BE49-F238E27FC236}">
                  <a16:creationId xmlns:a16="http://schemas.microsoft.com/office/drawing/2014/main" id="{DB077FA7-687A-29AF-8C3D-C67C799D54EE}"/>
                </a:ext>
              </a:extLst>
            </p:cNvPr>
            <p:cNvSpPr txBox="1"/>
            <p:nvPr/>
          </p:nvSpPr>
          <p:spPr>
            <a:xfrm>
              <a:off x="2345289" y="3244334"/>
              <a:ext cx="1016625" cy="523220"/>
            </a:xfrm>
            <a:prstGeom prst="rect">
              <a:avLst/>
            </a:prstGeom>
            <a:noFill/>
          </p:spPr>
          <p:txBody>
            <a:bodyPr wrap="none" rtlCol="0">
              <a:spAutoFit/>
            </a:bodyPr>
            <a:lstStyle/>
            <a:p>
              <a:pPr algn="ctr"/>
              <a:r>
                <a:rPr lang="en-IN" sz="2800" b="1" dirty="0">
                  <a:solidFill>
                    <a:srgbClr val="53C1DE">
                      <a:alpha val="80000"/>
                    </a:srgbClr>
                  </a:solidFill>
                  <a:latin typeface="Open Sans regular" pitchFamily="2" charset="0"/>
                  <a:ea typeface="Open Sans regular" pitchFamily="2" charset="0"/>
                  <a:cs typeface="Open Sans regular" pitchFamily="2" charset="0"/>
                </a:rPr>
                <a:t>React</a:t>
              </a:r>
            </a:p>
          </p:txBody>
        </p:sp>
      </p:grpSp>
      <p:grpSp>
        <p:nvGrpSpPr>
          <p:cNvPr id="19" name="Group 18">
            <a:extLst>
              <a:ext uri="{FF2B5EF4-FFF2-40B4-BE49-F238E27FC236}">
                <a16:creationId xmlns:a16="http://schemas.microsoft.com/office/drawing/2014/main" id="{EEBE3F62-DE23-9759-7EFC-005DC48256C9}"/>
              </a:ext>
            </a:extLst>
          </p:cNvPr>
          <p:cNvGrpSpPr/>
          <p:nvPr/>
        </p:nvGrpSpPr>
        <p:grpSpPr>
          <a:xfrm>
            <a:off x="5379101" y="2568047"/>
            <a:ext cx="1430200" cy="1193792"/>
            <a:chOff x="5380901" y="2573762"/>
            <a:chExt cx="1430200" cy="1193792"/>
          </a:xfrm>
        </p:grpSpPr>
        <p:pic>
          <p:nvPicPr>
            <p:cNvPr id="41" name="Graphic 40">
              <a:extLst>
                <a:ext uri="{FF2B5EF4-FFF2-40B4-BE49-F238E27FC236}">
                  <a16:creationId xmlns:a16="http://schemas.microsoft.com/office/drawing/2014/main" id="{CDB36E58-FE75-E390-873C-CA803E95F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6000" y="2573762"/>
              <a:ext cx="720000" cy="720000"/>
            </a:xfrm>
            <a:prstGeom prst="rect">
              <a:avLst/>
            </a:prstGeom>
          </p:spPr>
        </p:pic>
        <p:sp>
          <p:nvSpPr>
            <p:cNvPr id="9" name="TextBox 8">
              <a:extLst>
                <a:ext uri="{FF2B5EF4-FFF2-40B4-BE49-F238E27FC236}">
                  <a16:creationId xmlns:a16="http://schemas.microsoft.com/office/drawing/2014/main" id="{7CD13D55-86A4-2470-93EE-B651AD19A9A2}"/>
                </a:ext>
              </a:extLst>
            </p:cNvPr>
            <p:cNvSpPr txBox="1"/>
            <p:nvPr/>
          </p:nvSpPr>
          <p:spPr>
            <a:xfrm>
              <a:off x="5380901" y="3244334"/>
              <a:ext cx="1430200"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44A8B3">
                      <a:alpha val="91000"/>
                    </a:srgbClr>
                  </a:solidFill>
                </a:rPr>
                <a:t>Tailwind</a:t>
              </a:r>
            </a:p>
          </p:txBody>
        </p:sp>
      </p:grpSp>
      <p:grpSp>
        <p:nvGrpSpPr>
          <p:cNvPr id="20" name="Group 19">
            <a:extLst>
              <a:ext uri="{FF2B5EF4-FFF2-40B4-BE49-F238E27FC236}">
                <a16:creationId xmlns:a16="http://schemas.microsoft.com/office/drawing/2014/main" id="{E8EB783B-9836-39AA-FC05-A435B91DD38E}"/>
              </a:ext>
            </a:extLst>
          </p:cNvPr>
          <p:cNvGrpSpPr/>
          <p:nvPr/>
        </p:nvGrpSpPr>
        <p:grpSpPr>
          <a:xfrm>
            <a:off x="8617669" y="2568047"/>
            <a:ext cx="1436612" cy="1202716"/>
            <a:chOff x="8619469" y="2573762"/>
            <a:chExt cx="1436612" cy="1202716"/>
          </a:xfrm>
        </p:grpSpPr>
        <p:pic>
          <p:nvPicPr>
            <p:cNvPr id="37" name="Graphic 36">
              <a:extLst>
                <a:ext uri="{FF2B5EF4-FFF2-40B4-BE49-F238E27FC236}">
                  <a16:creationId xmlns:a16="http://schemas.microsoft.com/office/drawing/2014/main" id="{31E0439A-B989-6A28-EF26-C815E84A6B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5070" y="2573762"/>
              <a:ext cx="720000" cy="720000"/>
            </a:xfrm>
            <a:prstGeom prst="rect">
              <a:avLst/>
            </a:prstGeom>
          </p:spPr>
        </p:pic>
        <p:sp>
          <p:nvSpPr>
            <p:cNvPr id="10" name="TextBox 9">
              <a:extLst>
                <a:ext uri="{FF2B5EF4-FFF2-40B4-BE49-F238E27FC236}">
                  <a16:creationId xmlns:a16="http://schemas.microsoft.com/office/drawing/2014/main" id="{63A70DAE-EDC8-BE4A-4EA7-3273524D860D}"/>
                </a:ext>
              </a:extLst>
            </p:cNvPr>
            <p:cNvSpPr txBox="1"/>
            <p:nvPr/>
          </p:nvSpPr>
          <p:spPr>
            <a:xfrm>
              <a:off x="8619469" y="3253258"/>
              <a:ext cx="1436612" cy="523220"/>
            </a:xfrm>
            <a:prstGeom prst="rect">
              <a:avLst/>
            </a:prstGeom>
            <a:noFill/>
          </p:spPr>
          <p:txBody>
            <a:bodyPr wrap="none" rtlCol="0">
              <a:spAutoFit/>
            </a:bodyPr>
            <a:lstStyle>
              <a:defPPr>
                <a:defRPr lang="en-US"/>
              </a:defPPr>
              <a:lvl1pPr>
                <a:defRPr>
                  <a:solidFill>
                    <a:schemeClr val="accent2">
                      <a:lumMod val="75000"/>
                    </a:schemeClr>
                  </a:solidFill>
                  <a:latin typeface="Open Sans regular" pitchFamily="2" charset="0"/>
                  <a:ea typeface="Open Sans regular" pitchFamily="2" charset="0"/>
                  <a:cs typeface="Open Sans regular" pitchFamily="2" charset="0"/>
                </a:defRPr>
              </a:lvl1pPr>
            </a:lstStyle>
            <a:p>
              <a:pPr algn="ctr"/>
              <a:r>
                <a:rPr lang="en-IN" sz="2800" b="1" dirty="0">
                  <a:solidFill>
                    <a:srgbClr val="F6820C"/>
                  </a:solidFill>
                </a:rPr>
                <a:t>Firebase</a:t>
              </a:r>
            </a:p>
          </p:txBody>
        </p:sp>
      </p:grpSp>
      <p:sp>
        <p:nvSpPr>
          <p:cNvPr id="17" name="TextBox 16">
            <a:extLst>
              <a:ext uri="{FF2B5EF4-FFF2-40B4-BE49-F238E27FC236}">
                <a16:creationId xmlns:a16="http://schemas.microsoft.com/office/drawing/2014/main" id="{9CDC230B-254E-7AE1-2298-A22E059EF1D8}"/>
              </a:ext>
            </a:extLst>
          </p:cNvPr>
          <p:cNvSpPr txBox="1"/>
          <p:nvPr/>
        </p:nvSpPr>
        <p:spPr>
          <a:xfrm>
            <a:off x="1395861" y="3716315"/>
            <a:ext cx="3017770" cy="2308324"/>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Reusable Components</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Efficient Rendering</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1">
                    <a:lumMod val="75000"/>
                    <a:alpha val="10000"/>
                  </a:schemeClr>
                </a:solidFill>
                <a:effectLst/>
                <a:latin typeface="Open Sans regular" pitchFamily="2" charset="0"/>
                <a:ea typeface="Open Sans regular" pitchFamily="2" charset="0"/>
                <a:cs typeface="Open Sans regular" pitchFamily="2" charset="0"/>
              </a:rPr>
              <a:t>React Router</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State and Hooks</a:t>
            </a:r>
          </a:p>
          <a:p>
            <a:pPr marL="342900" indent="-342900">
              <a:buFont typeface="Wingdings" panose="05000000000000000000" pitchFamily="2" charset="2"/>
              <a:buChar char="§"/>
            </a:pPr>
            <a:r>
              <a:rPr lang="en-IN" sz="2400" dirty="0">
                <a:solidFill>
                  <a:schemeClr val="accent1">
                    <a:lumMod val="75000"/>
                    <a:alpha val="10000"/>
                  </a:schemeClr>
                </a:solidFill>
                <a:latin typeface="Open Sans regular" pitchFamily="2" charset="0"/>
                <a:ea typeface="Open Sans regular" pitchFamily="2" charset="0"/>
                <a:cs typeface="Open Sans regular" pitchFamily="2" charset="0"/>
              </a:rPr>
              <a:t>And many more</a:t>
            </a:r>
          </a:p>
        </p:txBody>
      </p:sp>
      <p:sp>
        <p:nvSpPr>
          <p:cNvPr id="21" name="TextBox 20">
            <a:extLst>
              <a:ext uri="{FF2B5EF4-FFF2-40B4-BE49-F238E27FC236}">
                <a16:creationId xmlns:a16="http://schemas.microsoft.com/office/drawing/2014/main" id="{D4001D7A-D48B-0293-4177-083D4D9FD1F6}"/>
              </a:ext>
            </a:extLst>
          </p:cNvPr>
          <p:cNvSpPr txBox="1"/>
          <p:nvPr/>
        </p:nvSpPr>
        <p:spPr>
          <a:xfrm>
            <a:off x="4413631" y="3716315"/>
            <a:ext cx="3362456"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Fast and Flexible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Mobile-first, responsive design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chemeClr val="accent6">
                    <a:lumMod val="75000"/>
                    <a:alpha val="10000"/>
                  </a:schemeClr>
                </a:solidFill>
                <a:effectLst/>
                <a:latin typeface="Open Sans regular" pitchFamily="2" charset="0"/>
                <a:ea typeface="Open Sans regular" pitchFamily="2" charset="0"/>
                <a:cs typeface="Open Sans regular" pitchFamily="2" charset="0"/>
              </a:rPr>
              <a:t>Clean and maintainable styling</a:t>
            </a:r>
            <a:endParaRPr lang="en-IN" sz="2400" dirty="0">
              <a:solidFill>
                <a:schemeClr val="accent6">
                  <a:lumMod val="75000"/>
                  <a:alpha val="10000"/>
                </a:schemeClr>
              </a:solidFill>
              <a:latin typeface="Open Sans regular" pitchFamily="2" charset="0"/>
              <a:ea typeface="Open Sans regular" pitchFamily="2" charset="0"/>
              <a:cs typeface="Open Sans regular" pitchFamily="2" charset="0"/>
            </a:endParaRPr>
          </a:p>
        </p:txBody>
      </p:sp>
      <p:sp>
        <p:nvSpPr>
          <p:cNvPr id="29" name="TextBox 28">
            <a:extLst>
              <a:ext uri="{FF2B5EF4-FFF2-40B4-BE49-F238E27FC236}">
                <a16:creationId xmlns:a16="http://schemas.microsoft.com/office/drawing/2014/main" id="{59026C7D-62E4-2719-5E7A-EF544E5CBC58}"/>
              </a:ext>
            </a:extLst>
          </p:cNvPr>
          <p:cNvSpPr txBox="1"/>
          <p:nvPr/>
        </p:nvSpPr>
        <p:spPr>
          <a:xfrm>
            <a:off x="7674015" y="3716315"/>
            <a:ext cx="3507129" cy="1938992"/>
          </a:xfrm>
          <a:prstGeom prst="rect">
            <a:avLst/>
          </a:prstGeom>
          <a:noFill/>
        </p:spPr>
        <p:txBody>
          <a:bodyPr wrap="square" rtlCol="0">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solidFill>
                <a:effectLst/>
                <a:latin typeface="Open Sans regular" pitchFamily="2" charset="0"/>
                <a:ea typeface="Open Sans regular" pitchFamily="2" charset="0"/>
                <a:cs typeface="Open Sans regular" pitchFamily="2" charset="0"/>
              </a:rPr>
              <a:t>Firebase Authentication</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solidFill>
                <a:effectLst/>
                <a:latin typeface="Open Sans regular" pitchFamily="2" charset="0"/>
                <a:ea typeface="Open Sans regular" pitchFamily="2" charset="0"/>
                <a:cs typeface="Open Sans regular" pitchFamily="2" charset="0"/>
              </a:rPr>
              <a:t>Real-Time, scalable NoSQL database</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F6820C"/>
                </a:solidFill>
                <a:effectLst/>
                <a:latin typeface="Open Sans regular" pitchFamily="2" charset="0"/>
                <a:ea typeface="Open Sans regular" pitchFamily="2" charset="0"/>
                <a:cs typeface="Open Sans regular" pitchFamily="2" charset="0"/>
              </a:rPr>
              <a:t>Cloud Storage for images/files</a:t>
            </a:r>
          </a:p>
        </p:txBody>
      </p:sp>
      <p:grpSp>
        <p:nvGrpSpPr>
          <p:cNvPr id="2" name="Group 1">
            <a:extLst>
              <a:ext uri="{FF2B5EF4-FFF2-40B4-BE49-F238E27FC236}">
                <a16:creationId xmlns:a16="http://schemas.microsoft.com/office/drawing/2014/main" id="{20AA6247-78FF-ED81-C43A-F98DC6E64B2F}"/>
              </a:ext>
            </a:extLst>
          </p:cNvPr>
          <p:cNvGrpSpPr/>
          <p:nvPr/>
        </p:nvGrpSpPr>
        <p:grpSpPr>
          <a:xfrm>
            <a:off x="9223033" y="1849778"/>
            <a:ext cx="198120" cy="809643"/>
            <a:chOff x="2481024" y="1917281"/>
            <a:chExt cx="198120" cy="809643"/>
          </a:xfrm>
        </p:grpSpPr>
        <p:sp>
          <p:nvSpPr>
            <p:cNvPr id="3" name="Rectangle 2">
              <a:extLst>
                <a:ext uri="{FF2B5EF4-FFF2-40B4-BE49-F238E27FC236}">
                  <a16:creationId xmlns:a16="http://schemas.microsoft.com/office/drawing/2014/main" id="{4BBAAF7C-EBAF-C129-BB57-6A9C15894B2C}"/>
                </a:ext>
              </a:extLst>
            </p:cNvPr>
            <p:cNvSpPr/>
            <p:nvPr/>
          </p:nvSpPr>
          <p:spPr>
            <a:xfrm rot="16200000">
              <a:off x="2220083" y="2259281"/>
              <a:ext cx="720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280AAA53-BF96-D42D-B844-E36D5D1F051E}"/>
                </a:ext>
              </a:extLst>
            </p:cNvPr>
            <p:cNvSpPr/>
            <p:nvPr/>
          </p:nvSpPr>
          <p:spPr>
            <a:xfrm rot="10800000">
              <a:off x="2481024" y="2582037"/>
              <a:ext cx="198120" cy="144887"/>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032697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DEA6EA47-1BDF-7CDD-FAD0-CF9CACB9FD1B}"/>
              </a:ext>
            </a:extLst>
          </p:cNvPr>
          <p:cNvGrpSpPr/>
          <p:nvPr/>
        </p:nvGrpSpPr>
        <p:grpSpPr>
          <a:xfrm>
            <a:off x="435275" y="252540"/>
            <a:ext cx="8854777" cy="2863943"/>
            <a:chOff x="435275" y="252540"/>
            <a:chExt cx="8854777" cy="2863943"/>
          </a:xfrm>
        </p:grpSpPr>
        <p:grpSp>
          <p:nvGrpSpPr>
            <p:cNvPr id="41" name="Group 40">
              <a:extLst>
                <a:ext uri="{FF2B5EF4-FFF2-40B4-BE49-F238E27FC236}">
                  <a16:creationId xmlns:a16="http://schemas.microsoft.com/office/drawing/2014/main" id="{D912AE08-E542-A547-E6ED-35481B58E10A}"/>
                </a:ext>
              </a:extLst>
            </p:cNvPr>
            <p:cNvGrpSpPr/>
            <p:nvPr/>
          </p:nvGrpSpPr>
          <p:grpSpPr>
            <a:xfrm>
              <a:off x="4084100" y="1600518"/>
              <a:ext cx="3837208" cy="1515965"/>
              <a:chOff x="508492" y="2467308"/>
              <a:chExt cx="3837208" cy="1515965"/>
            </a:xfrm>
          </p:grpSpPr>
          <p:sp>
            <p:nvSpPr>
              <p:cNvPr id="43" name="TextBox 42">
                <a:extLst>
                  <a:ext uri="{FF2B5EF4-FFF2-40B4-BE49-F238E27FC236}">
                    <a16:creationId xmlns:a16="http://schemas.microsoft.com/office/drawing/2014/main" id="{4B4FC01F-672F-4390-03E8-5819EEDE13F4}"/>
                  </a:ext>
                </a:extLst>
              </p:cNvPr>
              <p:cNvSpPr txBox="1"/>
              <p:nvPr/>
            </p:nvSpPr>
            <p:spPr>
              <a:xfrm>
                <a:off x="508492" y="2467308"/>
                <a:ext cx="3837208" cy="523220"/>
              </a:xfrm>
              <a:prstGeom prst="rect">
                <a:avLst/>
              </a:prstGeom>
              <a:noFill/>
            </p:spPr>
            <p:txBody>
              <a:bodyPr wrap="square">
                <a:spAutoFit/>
              </a:bodyPr>
              <a:lstStyle/>
              <a:p>
                <a:pPr algn="ctr"/>
                <a:r>
                  <a:rPr lang="en-US" sz="2800" b="1" dirty="0">
                    <a:solidFill>
                      <a:schemeClr val="accent2">
                        <a:lumMod val="75000"/>
                      </a:schemeClr>
                    </a:solidFill>
                    <a:latin typeface="Sansation" panose="02000000000000000000" pitchFamily="2" charset="0"/>
                  </a:rPr>
                  <a:t>USER ROLES</a:t>
                </a:r>
                <a:endParaRPr lang="en-IN" sz="2800" dirty="0">
                  <a:solidFill>
                    <a:schemeClr val="accent2">
                      <a:lumMod val="75000"/>
                    </a:schemeClr>
                  </a:solidFill>
                </a:endParaRPr>
              </a:p>
            </p:txBody>
          </p:sp>
          <p:sp>
            <p:nvSpPr>
              <p:cNvPr id="44" name="Left Brace 43">
                <a:extLst>
                  <a:ext uri="{FF2B5EF4-FFF2-40B4-BE49-F238E27FC236}">
                    <a16:creationId xmlns:a16="http://schemas.microsoft.com/office/drawing/2014/main" id="{4F4866B8-3681-1577-0661-186E602061B7}"/>
                  </a:ext>
                </a:extLst>
              </p:cNvPr>
              <p:cNvSpPr/>
              <p:nvPr/>
            </p:nvSpPr>
            <p:spPr>
              <a:xfrm rot="16200000" flipH="1">
                <a:off x="1871969" y="1598331"/>
                <a:ext cx="1021466" cy="3748417"/>
              </a:xfrm>
              <a:prstGeom prst="leftBrace">
                <a:avLst>
                  <a:gd name="adj1" fmla="val 0"/>
                  <a:gd name="adj2" fmla="val 50466"/>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8" name="TextBox 37">
              <a:extLst>
                <a:ext uri="{FF2B5EF4-FFF2-40B4-BE49-F238E27FC236}">
                  <a16:creationId xmlns:a16="http://schemas.microsoft.com/office/drawing/2014/main" id="{35E885DB-49BB-227F-B845-03BF0EE67594}"/>
                </a:ext>
              </a:extLst>
            </p:cNvPr>
            <p:cNvSpPr txBox="1"/>
            <p:nvPr/>
          </p:nvSpPr>
          <p:spPr>
            <a:xfrm>
              <a:off x="435275" y="252540"/>
              <a:ext cx="8854777" cy="830997"/>
            </a:xfrm>
            <a:prstGeom prst="rect">
              <a:avLst/>
            </a:prstGeom>
            <a:noFill/>
            <a:ln>
              <a:noFill/>
            </a:ln>
          </p:spPr>
          <p:txBody>
            <a:bodyPr wrap="square" rtlCol="0">
              <a:spAutoFit/>
            </a:bodyPr>
            <a:lstStyle/>
            <a:p>
              <a:r>
                <a:rPr lang="en-US" sz="4800" b="1" dirty="0">
                  <a:solidFill>
                    <a:schemeClr val="accent2">
                      <a:lumMod val="50000"/>
                    </a:schemeClr>
                  </a:solidFill>
                  <a:latin typeface="Sansation" panose="02000000000000000000" pitchFamily="2" charset="0"/>
                </a:rPr>
                <a:t>Who Can Do What</a:t>
              </a:r>
            </a:p>
          </p:txBody>
        </p:sp>
      </p:grpSp>
      <p:sp>
        <p:nvSpPr>
          <p:cNvPr id="45" name="TextBox 44">
            <a:extLst>
              <a:ext uri="{FF2B5EF4-FFF2-40B4-BE49-F238E27FC236}">
                <a16:creationId xmlns:a16="http://schemas.microsoft.com/office/drawing/2014/main" id="{24C7EB0E-B39A-378E-7FD0-23F5AB5E7F5C}"/>
              </a:ext>
            </a:extLst>
          </p:cNvPr>
          <p:cNvSpPr txBox="1"/>
          <p:nvPr/>
        </p:nvSpPr>
        <p:spPr>
          <a:xfrm>
            <a:off x="6742690" y="3146226"/>
            <a:ext cx="2179657"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OWNER</a:t>
            </a:r>
            <a:endParaRPr lang="en-US" sz="3200" b="1" dirty="0">
              <a:solidFill>
                <a:schemeClr val="accent2">
                  <a:lumMod val="75000"/>
                </a:schemeClr>
              </a:solidFill>
              <a:latin typeface="Sansation" panose="02000000000000000000" pitchFamily="2" charset="0"/>
            </a:endParaRPr>
          </a:p>
        </p:txBody>
      </p:sp>
      <p:sp>
        <p:nvSpPr>
          <p:cNvPr id="47" name="TextBox 46">
            <a:extLst>
              <a:ext uri="{FF2B5EF4-FFF2-40B4-BE49-F238E27FC236}">
                <a16:creationId xmlns:a16="http://schemas.microsoft.com/office/drawing/2014/main" id="{E2FB3481-4947-B967-E78D-9D334F41C2F7}"/>
              </a:ext>
            </a:extLst>
          </p:cNvPr>
          <p:cNvSpPr txBox="1"/>
          <p:nvPr/>
        </p:nvSpPr>
        <p:spPr>
          <a:xfrm>
            <a:off x="3254675" y="3146226"/>
            <a:ext cx="1948797"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USER</a:t>
            </a:r>
          </a:p>
        </p:txBody>
      </p:sp>
      <p:pic>
        <p:nvPicPr>
          <p:cNvPr id="49" name="Graphic 48">
            <a:extLst>
              <a:ext uri="{FF2B5EF4-FFF2-40B4-BE49-F238E27FC236}">
                <a16:creationId xmlns:a16="http://schemas.microsoft.com/office/drawing/2014/main" id="{F066D092-C747-4DBA-DE64-3537A664F0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9063" y="4602479"/>
            <a:ext cx="2310355" cy="2310355"/>
          </a:xfrm>
          <a:prstGeom prst="rect">
            <a:avLst/>
          </a:prstGeom>
        </p:spPr>
      </p:pic>
      <p:pic>
        <p:nvPicPr>
          <p:cNvPr id="51" name="Graphic 50">
            <a:extLst>
              <a:ext uri="{FF2B5EF4-FFF2-40B4-BE49-F238E27FC236}">
                <a16:creationId xmlns:a16="http://schemas.microsoft.com/office/drawing/2014/main" id="{561AC627-78FF-75CE-E47D-E02C27AD80C0}"/>
              </a:ext>
            </a:extLst>
          </p:cNvPr>
          <p:cNvPicPr>
            <a:picLocks noChangeAspect="1"/>
          </p:cNvPicPr>
          <p:nvPr/>
        </p:nvPicPr>
        <p:blipFill>
          <a:blip r:embed="rId5">
            <a:extLst>
              <a:ext uri="{96DAC541-7B7A-43D3-8B79-37D633B846F1}">
                <asvg:svgBlip xmlns:asvg="http://schemas.microsoft.com/office/drawing/2016/SVG/main" r:embed="rId6"/>
              </a:ext>
            </a:extLst>
          </a:blip>
          <a:srcRect l="50078"/>
          <a:stretch/>
        </p:blipFill>
        <p:spPr>
          <a:xfrm>
            <a:off x="2893118" y="3854112"/>
            <a:ext cx="2310354" cy="4627951"/>
          </a:xfrm>
          <a:prstGeom prst="rect">
            <a:avLst/>
          </a:prstGeom>
        </p:spPr>
      </p:pic>
      <p:sp>
        <p:nvSpPr>
          <p:cNvPr id="52" name="TextBox 51">
            <a:extLst>
              <a:ext uri="{FF2B5EF4-FFF2-40B4-BE49-F238E27FC236}">
                <a16:creationId xmlns:a16="http://schemas.microsoft.com/office/drawing/2014/main" id="{4E2A1C97-C5CB-7635-0374-1322F83BAE48}"/>
              </a:ext>
            </a:extLst>
          </p:cNvPr>
          <p:cNvSpPr txBox="1"/>
          <p:nvPr/>
        </p:nvSpPr>
        <p:spPr>
          <a:xfrm>
            <a:off x="4670578" y="3146226"/>
            <a:ext cx="1967841" cy="707886"/>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dirty="0">
                <a:solidFill>
                  <a:schemeClr val="accent2">
                    <a:lumMod val="75000"/>
                    <a:alpha val="0"/>
                  </a:schemeClr>
                </a:solidFill>
              </a:rPr>
              <a:t>FLOW</a:t>
            </a:r>
            <a:endParaRPr lang="en-IN" dirty="0">
              <a:solidFill>
                <a:schemeClr val="accent2">
                  <a:lumMod val="75000"/>
                  <a:alpha val="0"/>
                </a:schemeClr>
              </a:solidFill>
            </a:endParaRPr>
          </a:p>
        </p:txBody>
      </p:sp>
      <p:cxnSp>
        <p:nvCxnSpPr>
          <p:cNvPr id="54" name="Straight Connector 53">
            <a:extLst>
              <a:ext uri="{FF2B5EF4-FFF2-40B4-BE49-F238E27FC236}">
                <a16:creationId xmlns:a16="http://schemas.microsoft.com/office/drawing/2014/main" id="{7EAA1F1C-4B13-9300-684A-813E5770C3E5}"/>
              </a:ext>
            </a:extLst>
          </p:cNvPr>
          <p:cNvCxnSpPr>
            <a:cxnSpLocks/>
          </p:cNvCxnSpPr>
          <p:nvPr/>
        </p:nvCxnSpPr>
        <p:spPr>
          <a:xfrm>
            <a:off x="3334127" y="8102640"/>
            <a:ext cx="0" cy="72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8A8427F3-7463-7703-46DB-5753F5B8C9B8}"/>
              </a:ext>
            </a:extLst>
          </p:cNvPr>
          <p:cNvSpPr/>
          <p:nvPr/>
        </p:nvSpPr>
        <p:spPr>
          <a:xfrm>
            <a:off x="3157559" y="7885158"/>
            <a:ext cx="360000" cy="36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6" name="Group 55">
            <a:extLst>
              <a:ext uri="{FF2B5EF4-FFF2-40B4-BE49-F238E27FC236}">
                <a16:creationId xmlns:a16="http://schemas.microsoft.com/office/drawing/2014/main" id="{4E222F7C-A09E-A4C8-2ADA-7EDD23669697}"/>
              </a:ext>
            </a:extLst>
          </p:cNvPr>
          <p:cNvGrpSpPr/>
          <p:nvPr/>
        </p:nvGrpSpPr>
        <p:grpSpPr>
          <a:xfrm>
            <a:off x="3337559" y="8519478"/>
            <a:ext cx="3846995" cy="720000"/>
            <a:chOff x="3337559" y="1874838"/>
            <a:chExt cx="3846995" cy="720000"/>
          </a:xfrm>
        </p:grpSpPr>
        <p:grpSp>
          <p:nvGrpSpPr>
            <p:cNvPr id="57" name="Group 56">
              <a:extLst>
                <a:ext uri="{FF2B5EF4-FFF2-40B4-BE49-F238E27FC236}">
                  <a16:creationId xmlns:a16="http://schemas.microsoft.com/office/drawing/2014/main" id="{70C0CCF0-740D-E0AF-76A1-F75991D012BD}"/>
                </a:ext>
              </a:extLst>
            </p:cNvPr>
            <p:cNvGrpSpPr/>
            <p:nvPr/>
          </p:nvGrpSpPr>
          <p:grpSpPr>
            <a:xfrm>
              <a:off x="3337559" y="1874838"/>
              <a:ext cx="1027206" cy="720000"/>
              <a:chOff x="3337559" y="2245749"/>
              <a:chExt cx="1027206" cy="720000"/>
            </a:xfrm>
          </p:grpSpPr>
          <p:sp>
            <p:nvSpPr>
              <p:cNvPr id="59" name="Oval 58">
                <a:extLst>
                  <a:ext uri="{FF2B5EF4-FFF2-40B4-BE49-F238E27FC236}">
                    <a16:creationId xmlns:a16="http://schemas.microsoft.com/office/drawing/2014/main" id="{C395FE05-A304-88AC-26AA-819571A6B631}"/>
                  </a:ext>
                </a:extLst>
              </p:cNvPr>
              <p:cNvSpPr/>
              <p:nvPr/>
            </p:nvSpPr>
            <p:spPr>
              <a:xfrm>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1</a:t>
                </a:r>
              </a:p>
            </p:txBody>
          </p:sp>
          <p:cxnSp>
            <p:nvCxnSpPr>
              <p:cNvPr id="60" name="Straight Connector 59">
                <a:extLst>
                  <a:ext uri="{FF2B5EF4-FFF2-40B4-BE49-F238E27FC236}">
                    <a16:creationId xmlns:a16="http://schemas.microsoft.com/office/drawing/2014/main" id="{A1734407-AD99-D8C5-A890-427E7572E94E}"/>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85724500-46A0-8E94-F276-D4EA7E9D4DBB}"/>
                </a:ext>
              </a:extLst>
            </p:cNvPr>
            <p:cNvSpPr txBox="1"/>
            <p:nvPr/>
          </p:nvSpPr>
          <p:spPr>
            <a:xfrm>
              <a:off x="4413279" y="1963339"/>
              <a:ext cx="2771275"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sz="3200" dirty="0"/>
                <a:t>HomePage</a:t>
              </a:r>
              <a:endParaRPr lang="en-IN" sz="3200" dirty="0"/>
            </a:p>
          </p:txBody>
        </p:sp>
      </p:grpSp>
      <p:sp>
        <p:nvSpPr>
          <p:cNvPr id="61" name="Freeform: Shape 60">
            <a:extLst>
              <a:ext uri="{FF2B5EF4-FFF2-40B4-BE49-F238E27FC236}">
                <a16:creationId xmlns:a16="http://schemas.microsoft.com/office/drawing/2014/main" id="{07643218-9663-D315-4771-3814922AE6D5}"/>
              </a:ext>
            </a:extLst>
          </p:cNvPr>
          <p:cNvSpPr/>
          <p:nvPr/>
        </p:nvSpPr>
        <p:spPr>
          <a:xfrm rot="257885">
            <a:off x="12934235" y="-32922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ADF1F91B-A93A-11CF-0106-4A2F3A1D1640}"/>
              </a:ext>
            </a:extLst>
          </p:cNvPr>
          <p:cNvSpPr txBox="1"/>
          <p:nvPr/>
        </p:nvSpPr>
        <p:spPr>
          <a:xfrm>
            <a:off x="3979994" y="9436912"/>
            <a:ext cx="2251078" cy="1938992"/>
          </a:xfrm>
          <a:prstGeom prst="rect">
            <a:avLst/>
          </a:prstGeom>
          <a:noFill/>
        </p:spPr>
        <p:txBody>
          <a:bodyPr wrap="square" rtlCol="0">
            <a:spAutoFit/>
          </a:bodyPr>
          <a:lstStyle/>
          <a:p>
            <a:r>
              <a:rPr lang="en-IN" sz="2400" dirty="0">
                <a:solidFill>
                  <a:schemeClr val="accent2">
                    <a:lumMod val="75000"/>
                  </a:schemeClr>
                </a:solidFill>
              </a:rPr>
              <a:t>Enter Search Keyword, (e.g., Location, Name) and click on Search)</a:t>
            </a:r>
          </a:p>
        </p:txBody>
      </p:sp>
      <p:pic>
        <p:nvPicPr>
          <p:cNvPr id="65" name="Picture 64">
            <a:extLst>
              <a:ext uri="{FF2B5EF4-FFF2-40B4-BE49-F238E27FC236}">
                <a16:creationId xmlns:a16="http://schemas.microsoft.com/office/drawing/2014/main" id="{1609B3AE-4321-5B35-C341-8474B16231D6}"/>
              </a:ext>
            </a:extLst>
          </p:cNvPr>
          <p:cNvPicPr>
            <a:picLocks noChangeAspect="1"/>
          </p:cNvPicPr>
          <p:nvPr/>
        </p:nvPicPr>
        <p:blipFill>
          <a:blip r:embed="rId7">
            <a:extLst>
              <a:ext uri="{28A0092B-C50C-407E-A947-70E740481C1C}">
                <a14:useLocalDpi xmlns:a14="http://schemas.microsoft.com/office/drawing/2010/main" val="0"/>
              </a:ext>
            </a:extLst>
          </a:blip>
          <a:srcRect l="23871" t="22627" r="23491" b="14649"/>
          <a:stretch/>
        </p:blipFill>
        <p:spPr>
          <a:xfrm>
            <a:off x="6231072" y="10465425"/>
            <a:ext cx="5835588" cy="3356777"/>
          </a:xfrm>
          <a:prstGeom prst="rect">
            <a:avLst/>
          </a:prstGeom>
          <a:effectLst>
            <a:softEdge rad="31750"/>
          </a:effectLst>
        </p:spPr>
      </p:pic>
    </p:spTree>
    <p:extLst>
      <p:ext uri="{BB962C8B-B14F-4D97-AF65-F5344CB8AC3E}">
        <p14:creationId xmlns:p14="http://schemas.microsoft.com/office/powerpoint/2010/main" val="401889490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CA4B6806-6488-53B1-D1C9-816912B3BAF7}"/>
              </a:ext>
            </a:extLst>
          </p:cNvPr>
          <p:cNvSpPr txBox="1"/>
          <p:nvPr/>
        </p:nvSpPr>
        <p:spPr>
          <a:xfrm>
            <a:off x="361556" y="375651"/>
            <a:ext cx="2976003"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USER </a:t>
            </a:r>
          </a:p>
        </p:txBody>
      </p:sp>
      <p:sp>
        <p:nvSpPr>
          <p:cNvPr id="12" name="TextBox 11">
            <a:extLst>
              <a:ext uri="{FF2B5EF4-FFF2-40B4-BE49-F238E27FC236}">
                <a16:creationId xmlns:a16="http://schemas.microsoft.com/office/drawing/2014/main" id="{E7F286A2-B927-5859-8BC6-CA285537C936}"/>
              </a:ext>
            </a:extLst>
          </p:cNvPr>
          <p:cNvSpPr txBox="1"/>
          <p:nvPr/>
        </p:nvSpPr>
        <p:spPr>
          <a:xfrm>
            <a:off x="1849557" y="375651"/>
            <a:ext cx="1967841" cy="707886"/>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dirty="0"/>
              <a:t>FLOW</a:t>
            </a: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7797044" y="-1971000"/>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71C51DE-0330-C7D2-1A77-A970A699031D}"/>
              </a:ext>
            </a:extLst>
          </p:cNvPr>
          <p:cNvSpPr/>
          <p:nvPr/>
        </p:nvSpPr>
        <p:spPr>
          <a:xfrm>
            <a:off x="2056121" y="3249000"/>
            <a:ext cx="360000" cy="36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7B86CB76-1E3E-307D-D5C4-0846E1A48B97}"/>
              </a:ext>
            </a:extLst>
          </p:cNvPr>
          <p:cNvGrpSpPr/>
          <p:nvPr/>
        </p:nvGrpSpPr>
        <p:grpSpPr>
          <a:xfrm>
            <a:off x="4310672" y="1031294"/>
            <a:ext cx="4424006" cy="2397705"/>
            <a:chOff x="3006855" y="1195555"/>
            <a:chExt cx="4424006" cy="2397705"/>
          </a:xfrm>
        </p:grpSpPr>
        <p:sp>
          <p:nvSpPr>
            <p:cNvPr id="49" name="TextBox 48">
              <a:extLst>
                <a:ext uri="{FF2B5EF4-FFF2-40B4-BE49-F238E27FC236}">
                  <a16:creationId xmlns:a16="http://schemas.microsoft.com/office/drawing/2014/main" id="{9022441A-B66F-6BC6-9242-859A2E9B6C3F}"/>
                </a:ext>
              </a:extLst>
            </p:cNvPr>
            <p:cNvSpPr txBox="1"/>
            <p:nvPr/>
          </p:nvSpPr>
          <p:spPr>
            <a:xfrm>
              <a:off x="5179783" y="1195555"/>
              <a:ext cx="2251078" cy="1938992"/>
            </a:xfrm>
            <a:prstGeom prst="rect">
              <a:avLst/>
            </a:prstGeom>
            <a:noFill/>
          </p:spPr>
          <p:txBody>
            <a:bodyPr wrap="square" rtlCol="0">
              <a:spAutoFit/>
            </a:bodyPr>
            <a:lstStyle/>
            <a:p>
              <a:r>
                <a:rPr lang="en-IN" sz="2400" dirty="0">
                  <a:solidFill>
                    <a:schemeClr val="accent2">
                      <a:lumMod val="75000"/>
                    </a:schemeClr>
                  </a:solidFill>
                </a:rPr>
                <a:t>Enter Search Keyword, (e.g., Location, Name) and click on Search)</a:t>
              </a:r>
            </a:p>
          </p:txBody>
        </p:sp>
        <p:grpSp>
          <p:nvGrpSpPr>
            <p:cNvPr id="10" name="Group 9">
              <a:extLst>
                <a:ext uri="{FF2B5EF4-FFF2-40B4-BE49-F238E27FC236}">
                  <a16:creationId xmlns:a16="http://schemas.microsoft.com/office/drawing/2014/main" id="{53C83D84-1848-16FD-CEFF-96BB191798E7}"/>
                </a:ext>
              </a:extLst>
            </p:cNvPr>
            <p:cNvGrpSpPr/>
            <p:nvPr/>
          </p:nvGrpSpPr>
          <p:grpSpPr>
            <a:xfrm rot="16200000">
              <a:off x="3272096" y="1607423"/>
              <a:ext cx="1720596" cy="2251078"/>
              <a:chOff x="3337559" y="1109300"/>
              <a:chExt cx="1720596" cy="2251078"/>
            </a:xfrm>
          </p:grpSpPr>
          <p:grpSp>
            <p:nvGrpSpPr>
              <p:cNvPr id="11" name="Group 10">
                <a:extLst>
                  <a:ext uri="{FF2B5EF4-FFF2-40B4-BE49-F238E27FC236}">
                    <a16:creationId xmlns:a16="http://schemas.microsoft.com/office/drawing/2014/main" id="{95963E13-F821-2F41-7BAC-5B74DB98FDC3}"/>
                  </a:ext>
                </a:extLst>
              </p:cNvPr>
              <p:cNvGrpSpPr/>
              <p:nvPr/>
            </p:nvGrpSpPr>
            <p:grpSpPr>
              <a:xfrm>
                <a:off x="3337559" y="1874838"/>
                <a:ext cx="1027206" cy="720000"/>
                <a:chOff x="3337559" y="2245749"/>
                <a:chExt cx="1027206" cy="720000"/>
              </a:xfrm>
            </p:grpSpPr>
            <p:sp>
              <p:nvSpPr>
                <p:cNvPr id="16" name="Oval 15">
                  <a:extLst>
                    <a:ext uri="{FF2B5EF4-FFF2-40B4-BE49-F238E27FC236}">
                      <a16:creationId xmlns:a16="http://schemas.microsoft.com/office/drawing/2014/main" id="{CF64C3A5-D20E-E548-C05D-0B9FA0FCCE41}"/>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1</a:t>
                  </a:r>
                </a:p>
              </p:txBody>
            </p:sp>
            <p:cxnSp>
              <p:nvCxnSpPr>
                <p:cNvPr id="17" name="Straight Connector 16">
                  <a:extLst>
                    <a:ext uri="{FF2B5EF4-FFF2-40B4-BE49-F238E27FC236}">
                      <a16:creationId xmlns:a16="http://schemas.microsoft.com/office/drawing/2014/main" id="{459861ED-D5B3-6DD6-C4D5-8ED57F72A45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D031F926-5F66-64BA-A7A8-621F930DACA1}"/>
                  </a:ext>
                </a:extLst>
              </p:cNvPr>
              <p:cNvSpPr txBox="1"/>
              <p:nvPr/>
            </p:nvSpPr>
            <p:spPr>
              <a:xfrm rot="5400000">
                <a:off x="3640229"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HomePage</a:t>
                </a:r>
                <a:endParaRPr lang="en-IN" sz="3200" dirty="0"/>
              </a:p>
            </p:txBody>
          </p:sp>
        </p:grpSp>
      </p:grpSp>
      <p:pic>
        <p:nvPicPr>
          <p:cNvPr id="44" name="Graphic 43">
            <a:extLst>
              <a:ext uri="{FF2B5EF4-FFF2-40B4-BE49-F238E27FC236}">
                <a16:creationId xmlns:a16="http://schemas.microsoft.com/office/drawing/2014/main" id="{0D1C88F2-1C69-F027-F0E8-A2C75E0AEE82}"/>
              </a:ext>
            </a:extLst>
          </p:cNvPr>
          <p:cNvPicPr>
            <a:picLocks noChangeAspect="1"/>
          </p:cNvPicPr>
          <p:nvPr/>
        </p:nvPicPr>
        <p:blipFill>
          <a:blip r:embed="rId3">
            <a:extLst>
              <a:ext uri="{96DAC541-7B7A-43D3-8B79-37D633B846F1}">
                <asvg:svgBlip xmlns:asvg="http://schemas.microsoft.com/office/drawing/2016/SVG/main" r:embed="rId4"/>
              </a:ext>
            </a:extLst>
          </a:blip>
          <a:srcRect l="50078"/>
          <a:stretch/>
        </p:blipFill>
        <p:spPr>
          <a:xfrm>
            <a:off x="0" y="2255727"/>
            <a:ext cx="2310354" cy="4627951"/>
          </a:xfrm>
          <a:prstGeom prst="rect">
            <a:avLst/>
          </a:prstGeom>
        </p:spPr>
      </p:pic>
      <p:pic>
        <p:nvPicPr>
          <p:cNvPr id="67" name="Picture 66">
            <a:extLst>
              <a:ext uri="{FF2B5EF4-FFF2-40B4-BE49-F238E27FC236}">
                <a16:creationId xmlns:a16="http://schemas.microsoft.com/office/drawing/2014/main" id="{8A031D51-285E-ECB7-9607-30AD4FBA038D}"/>
              </a:ext>
            </a:extLst>
          </p:cNvPr>
          <p:cNvPicPr>
            <a:picLocks noChangeAspect="1"/>
          </p:cNvPicPr>
          <p:nvPr/>
        </p:nvPicPr>
        <p:blipFill>
          <a:blip r:embed="rId5">
            <a:extLst>
              <a:ext uri="{28A0092B-C50C-407E-A947-70E740481C1C}">
                <a14:useLocalDpi xmlns:a14="http://schemas.microsoft.com/office/drawing/2010/main" val="0"/>
              </a:ext>
            </a:extLst>
          </a:blip>
          <a:srcRect l="23871" t="22627" r="23491" b="14649"/>
          <a:stretch/>
        </p:blipFill>
        <p:spPr>
          <a:xfrm>
            <a:off x="4350798" y="3637492"/>
            <a:ext cx="4265604" cy="24536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27747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3592237" y="3433825"/>
            <a:ext cx="4982598" cy="2397704"/>
            <a:chOff x="8126850" y="3413261"/>
            <a:chExt cx="4982598" cy="2397704"/>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644778" y="2895333"/>
              <a:ext cx="1720595" cy="2756452"/>
              <a:chOff x="3337559" y="856612"/>
              <a:chExt cx="1720595" cy="2756452"/>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2</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387541" y="1942450"/>
                <a:ext cx="2756452"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Search Result</a:t>
                </a:r>
                <a:endParaRPr lang="en-IN" sz="3200" dirty="0"/>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858370" y="3871973"/>
              <a:ext cx="2251078" cy="1938992"/>
            </a:xfrm>
            <a:prstGeom prst="rect">
              <a:avLst/>
            </a:prstGeom>
            <a:noFill/>
          </p:spPr>
          <p:txBody>
            <a:bodyPr wrap="square" rtlCol="0">
              <a:spAutoFit/>
            </a:bodyPr>
            <a:lstStyle/>
            <a:p>
              <a:r>
                <a:rPr lang="en-IN" sz="2400" dirty="0">
                  <a:solidFill>
                    <a:schemeClr val="accent2">
                      <a:lumMod val="75000"/>
                    </a:schemeClr>
                  </a:solidFill>
                </a:rPr>
                <a:t>Enter Search Keyword, (e.g., Location, Name) and click on Search)</a:t>
              </a:r>
            </a:p>
          </p:txBody>
        </p:sp>
      </p:grpSp>
      <p:pic>
        <p:nvPicPr>
          <p:cNvPr id="13" name="Picture 12">
            <a:extLst>
              <a:ext uri="{FF2B5EF4-FFF2-40B4-BE49-F238E27FC236}">
                <a16:creationId xmlns:a16="http://schemas.microsoft.com/office/drawing/2014/main" id="{50D1931F-1F77-C5D4-224B-A0F016A7F050}"/>
              </a:ext>
            </a:extLst>
          </p:cNvPr>
          <p:cNvPicPr>
            <a:picLocks noChangeAspect="1"/>
          </p:cNvPicPr>
          <p:nvPr/>
        </p:nvPicPr>
        <p:blipFill>
          <a:blip r:embed="rId3">
            <a:extLst>
              <a:ext uri="{28A0092B-C50C-407E-A947-70E740481C1C}">
                <a14:useLocalDpi xmlns:a14="http://schemas.microsoft.com/office/drawing/2010/main" val="0"/>
              </a:ext>
            </a:extLst>
          </a:blip>
          <a:srcRect t="401" b="401"/>
          <a:stretch/>
        </p:blipFill>
        <p:spPr>
          <a:xfrm>
            <a:off x="4352758" y="913821"/>
            <a:ext cx="4001231" cy="23016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886110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3106714" y="1036121"/>
            <a:ext cx="4797020" cy="2397704"/>
            <a:chOff x="3006857" y="1195556"/>
            <a:chExt cx="4797020" cy="2397704"/>
          </a:xfrm>
        </p:grpSpPr>
        <p:sp>
          <p:nvSpPr>
            <p:cNvPr id="19" name="TextBox 18">
              <a:extLst>
                <a:ext uri="{FF2B5EF4-FFF2-40B4-BE49-F238E27FC236}">
                  <a16:creationId xmlns:a16="http://schemas.microsoft.com/office/drawing/2014/main" id="{879BE6EB-9906-17DA-DC91-5595591F57B6}"/>
                </a:ext>
              </a:extLst>
            </p:cNvPr>
            <p:cNvSpPr txBox="1"/>
            <p:nvPr/>
          </p:nvSpPr>
          <p:spPr>
            <a:xfrm>
              <a:off x="5552799" y="1195556"/>
              <a:ext cx="2251078" cy="1938992"/>
            </a:xfrm>
            <a:prstGeom prst="rect">
              <a:avLst/>
            </a:prstGeom>
            <a:noFill/>
          </p:spPr>
          <p:txBody>
            <a:bodyPr wrap="square" rtlCol="0">
              <a:spAutoFit/>
            </a:bodyPr>
            <a:lstStyle/>
            <a:p>
              <a:r>
                <a:rPr lang="en-US" sz="2400" dirty="0">
                  <a:solidFill>
                    <a:schemeClr val="accent2">
                      <a:lumMod val="75000"/>
                    </a:schemeClr>
                  </a:solidFill>
                </a:rPr>
                <a:t>Click on Contact Options, to Contact, or Send a message instead.</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443083" y="1436439"/>
              <a:ext cx="1720595" cy="2593048"/>
              <a:chOff x="3337559" y="1109301"/>
              <a:chExt cx="1720595" cy="2593048"/>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469243" y="2113437"/>
                <a:ext cx="259304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Room View</a:t>
                </a:r>
              </a:p>
            </p:txBody>
          </p:sp>
        </p:grpSp>
      </p:grpSp>
      <p:pic>
        <p:nvPicPr>
          <p:cNvPr id="72" name="Picture 71">
            <a:extLst>
              <a:ext uri="{FF2B5EF4-FFF2-40B4-BE49-F238E27FC236}">
                <a16:creationId xmlns:a16="http://schemas.microsoft.com/office/drawing/2014/main" id="{B30D6750-4266-34F3-B14A-FD07CCA204D5}"/>
              </a:ext>
            </a:extLst>
          </p:cNvPr>
          <p:cNvPicPr>
            <a:picLocks noChangeAspect="1"/>
          </p:cNvPicPr>
          <p:nvPr/>
        </p:nvPicPr>
        <p:blipFill>
          <a:blip r:embed="rId3">
            <a:extLst>
              <a:ext uri="{28A0092B-C50C-407E-A947-70E740481C1C}">
                <a14:useLocalDpi xmlns:a14="http://schemas.microsoft.com/office/drawing/2010/main" val="0"/>
              </a:ext>
            </a:extLst>
          </a:blip>
          <a:srcRect l="201" t="5135" r="-201" b="48241"/>
          <a:stretch/>
        </p:blipFill>
        <p:spPr>
          <a:xfrm>
            <a:off x="3137485" y="3731380"/>
            <a:ext cx="4440609" cy="25543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999719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pattFill prst="pct80">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496E96C-0FBE-289B-9DDA-52B903E427F6}"/>
              </a:ext>
            </a:extLst>
          </p:cNvPr>
          <p:cNvSpPr txBox="1"/>
          <p:nvPr/>
        </p:nvSpPr>
        <p:spPr>
          <a:xfrm>
            <a:off x="578432" y="9994100"/>
            <a:ext cx="6127167" cy="1569660"/>
          </a:xfrm>
          <a:prstGeom prst="rect">
            <a:avLst/>
          </a:prstGeom>
          <a:noFill/>
        </p:spPr>
        <p:txBody>
          <a:bodyPr wrap="square" rtlCol="0">
            <a:spAutoFit/>
          </a:bodyPr>
          <a:lstStyle/>
          <a:p>
            <a:pPr marL="0" algn="l" rtl="0" eaLnBrk="1" latinLnBrk="0" hangingPunct="1"/>
            <a:r>
              <a:rPr lang="en-IN" sz="3200" kern="1200" dirty="0">
                <a:solidFill>
                  <a:srgbClr val="333F50"/>
                </a:solidFill>
                <a:effectLst/>
                <a:latin typeface="Calibri" panose="020F0502020204030204" pitchFamily="34" charset="0"/>
                <a:ea typeface="+mn-ea"/>
                <a:cs typeface="+mn-cs"/>
              </a:rPr>
              <a:t>Also Known as Mess Finder A single platform for finding and listing rooms and </a:t>
            </a:r>
            <a:r>
              <a:rPr lang="en-IN" sz="3200" kern="1200" dirty="0" err="1">
                <a:solidFill>
                  <a:srgbClr val="333F50"/>
                </a:solidFill>
                <a:effectLst/>
                <a:latin typeface="Calibri" panose="020F0502020204030204" pitchFamily="34" charset="0"/>
                <a:ea typeface="+mn-ea"/>
                <a:cs typeface="+mn-cs"/>
              </a:rPr>
              <a:t>PGs.</a:t>
            </a:r>
            <a:endParaRPr lang="en-IN" sz="4800" dirty="0">
              <a:effectLst/>
            </a:endParaRPr>
          </a:p>
        </p:txBody>
      </p:sp>
      <p:sp>
        <p:nvSpPr>
          <p:cNvPr id="40" name="Oval 39">
            <a:extLst>
              <a:ext uri="{FF2B5EF4-FFF2-40B4-BE49-F238E27FC236}">
                <a16:creationId xmlns:a16="http://schemas.microsoft.com/office/drawing/2014/main" id="{947F8DBD-980D-EE38-4813-2E3A9CDCF3D1}"/>
              </a:ext>
            </a:extLst>
          </p:cNvPr>
          <p:cNvSpPr/>
          <p:nvPr/>
        </p:nvSpPr>
        <p:spPr>
          <a:xfrm>
            <a:off x="75276" y="6414022"/>
            <a:ext cx="360000" cy="360000"/>
          </a:xfrm>
          <a:prstGeom prst="ellipse">
            <a:avLst/>
          </a:prstGeom>
          <a:blipFill>
            <a:blip r:embed="rId2">
              <a:extLst>
                <a:ext uri="{96DAC541-7B7A-43D3-8B79-37D633B846F1}">
                  <asvg:svgBlip xmlns:asvg="http://schemas.microsoft.com/office/drawing/2016/SVG/main" r:embed="rId3"/>
                </a:ext>
              </a:extLst>
            </a:blip>
            <a:stretch>
              <a:fillRect/>
            </a:stretch>
          </a:blipFill>
          <a:ln w="25400">
            <a:solidFill>
              <a:schemeClr val="bg1"/>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C2CF6117-2234-6424-B074-6ADDE5149BD5}"/>
              </a:ext>
            </a:extLst>
          </p:cNvPr>
          <p:cNvGrpSpPr/>
          <p:nvPr/>
        </p:nvGrpSpPr>
        <p:grpSpPr>
          <a:xfrm rot="8242407">
            <a:off x="5885625" y="10371985"/>
            <a:ext cx="2897095" cy="3085108"/>
            <a:chOff x="3303888" y="3295651"/>
            <a:chExt cx="2897095" cy="3085108"/>
          </a:xfrm>
        </p:grpSpPr>
        <p:sp>
          <p:nvSpPr>
            <p:cNvPr id="46" name="Rectangle 45">
              <a:extLst>
                <a:ext uri="{FF2B5EF4-FFF2-40B4-BE49-F238E27FC236}">
                  <a16:creationId xmlns:a16="http://schemas.microsoft.com/office/drawing/2014/main" id="{C0FC5471-647A-27D9-1C73-24540ABA9BA6}"/>
                </a:ext>
              </a:extLst>
            </p:cNvPr>
            <p:cNvSpPr/>
            <p:nvPr/>
          </p:nvSpPr>
          <p:spPr>
            <a:xfrm>
              <a:off x="3303888" y="3295651"/>
              <a:ext cx="2897095" cy="3085108"/>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a:extLst>
                <a:ext uri="{FF2B5EF4-FFF2-40B4-BE49-F238E27FC236}">
                  <a16:creationId xmlns:a16="http://schemas.microsoft.com/office/drawing/2014/main" id="{07A20394-4F55-BCF1-0A2E-CE4D95CE8ECD}"/>
                </a:ext>
              </a:extLst>
            </p:cNvPr>
            <p:cNvGrpSpPr/>
            <p:nvPr/>
          </p:nvGrpSpPr>
          <p:grpSpPr>
            <a:xfrm>
              <a:off x="3393016" y="3426103"/>
              <a:ext cx="2702984" cy="2954655"/>
              <a:chOff x="-4307581" y="3059668"/>
              <a:chExt cx="2702984" cy="2954655"/>
            </a:xfrm>
          </p:grpSpPr>
          <p:sp>
            <p:nvSpPr>
              <p:cNvPr id="44" name="TextBox 43">
                <a:extLst>
                  <a:ext uri="{FF2B5EF4-FFF2-40B4-BE49-F238E27FC236}">
                    <a16:creationId xmlns:a16="http://schemas.microsoft.com/office/drawing/2014/main" id="{18D0430E-F9CE-BA2F-2A8B-9A8440AF4ACB}"/>
                  </a:ext>
                </a:extLst>
              </p:cNvPr>
              <p:cNvSpPr txBox="1"/>
              <p:nvPr/>
            </p:nvSpPr>
            <p:spPr>
              <a:xfrm>
                <a:off x="-4307581" y="3059668"/>
                <a:ext cx="1596912" cy="307777"/>
              </a:xfrm>
              <a:prstGeom prst="rect">
                <a:avLst/>
              </a:prstGeom>
              <a:noFill/>
            </p:spPr>
            <p:txBody>
              <a:bodyPr wrap="none" rtlCol="0">
                <a:spAutoFit/>
              </a:bodyPr>
              <a:lstStyle/>
              <a:p>
                <a:r>
                  <a:rPr lang="en-IN" sz="1400" b="1" i="1" dirty="0">
                    <a:solidFill>
                      <a:schemeClr val="tx2">
                        <a:lumMod val="60000"/>
                        <a:lumOff val="40000"/>
                      </a:schemeClr>
                    </a:solidFill>
                    <a:latin typeface="Sansation" panose="02000000000000000000" pitchFamily="2" charset="0"/>
                  </a:rPr>
                  <a:t>TEAM MEMBERS</a:t>
                </a:r>
              </a:p>
            </p:txBody>
          </p:sp>
          <p:sp>
            <p:nvSpPr>
              <p:cNvPr id="45" name="TextBox 44">
                <a:extLst>
                  <a:ext uri="{FF2B5EF4-FFF2-40B4-BE49-F238E27FC236}">
                    <a16:creationId xmlns:a16="http://schemas.microsoft.com/office/drawing/2014/main" id="{35A4BFD5-0A62-4D7B-FBE5-4E8D52D27D2F}"/>
                  </a:ext>
                </a:extLst>
              </p:cNvPr>
              <p:cNvSpPr txBox="1"/>
              <p:nvPr/>
            </p:nvSpPr>
            <p:spPr>
              <a:xfrm>
                <a:off x="-4307581" y="3429000"/>
                <a:ext cx="2702984" cy="2585323"/>
              </a:xfrm>
              <a:prstGeom prst="rect">
                <a:avLst/>
              </a:prstGeom>
              <a:noFill/>
            </p:spPr>
            <p:txBody>
              <a:bodyPr wrap="none" rtlCol="0">
                <a:spAutoFit/>
              </a:bodyPr>
              <a:lstStyle/>
              <a:p>
                <a:pPr marL="342900" indent="-342900">
                  <a:buFont typeface="+mj-lt"/>
                  <a:buAutoNum type="arabicPeriod"/>
                </a:pPr>
                <a:r>
                  <a:rPr lang="en-IN" dirty="0">
                    <a:solidFill>
                      <a:schemeClr val="accent1">
                        <a:lumMod val="50000"/>
                      </a:schemeClr>
                    </a:solidFill>
                    <a:latin typeface="Sansation" panose="02000000000000000000" pitchFamily="2" charset="0"/>
                  </a:rPr>
                  <a:t>Aakash Shit</a:t>
                </a:r>
              </a:p>
              <a:p>
                <a:pPr marL="342900" indent="-342900">
                  <a:buFont typeface="+mj-lt"/>
                  <a:buAutoNum type="arabicPeriod"/>
                </a:pPr>
                <a:r>
                  <a:rPr lang="en-IN" dirty="0" err="1">
                    <a:solidFill>
                      <a:schemeClr val="accent1">
                        <a:lumMod val="50000"/>
                      </a:schemeClr>
                    </a:solidFill>
                    <a:latin typeface="Sansation" panose="02000000000000000000" pitchFamily="2" charset="0"/>
                  </a:rPr>
                  <a:t>Moumita</a:t>
                </a:r>
                <a:r>
                  <a:rPr lang="en-IN" dirty="0">
                    <a:solidFill>
                      <a:schemeClr val="accent1">
                        <a:lumMod val="50000"/>
                      </a:schemeClr>
                    </a:solidFill>
                    <a:latin typeface="Sansation" panose="02000000000000000000" pitchFamily="2" charset="0"/>
                  </a:rPr>
                  <a:t> </a:t>
                </a:r>
                <a:r>
                  <a:rPr lang="en-IN" dirty="0" err="1">
                    <a:solidFill>
                      <a:schemeClr val="accent1">
                        <a:lumMod val="50000"/>
                      </a:schemeClr>
                    </a:solidFill>
                    <a:latin typeface="Sansation" panose="02000000000000000000" pitchFamily="2" charset="0"/>
                  </a:rPr>
                  <a:t>Dhabal</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Priti Banerjee</a:t>
                </a:r>
              </a:p>
              <a:p>
                <a:pPr marL="342900" indent="-342900">
                  <a:buFont typeface="+mj-lt"/>
                  <a:buAutoNum type="arabicPeriod"/>
                </a:pPr>
                <a:r>
                  <a:rPr lang="en-IN" dirty="0">
                    <a:solidFill>
                      <a:schemeClr val="accent1">
                        <a:lumMod val="50000"/>
                      </a:schemeClr>
                    </a:solidFill>
                    <a:latin typeface="Sansation" panose="02000000000000000000" pitchFamily="2" charset="0"/>
                  </a:rPr>
                  <a:t>Puja Chowdhury</a:t>
                </a:r>
              </a:p>
              <a:p>
                <a:pPr marL="342900" indent="-342900">
                  <a:buFont typeface="+mj-lt"/>
                  <a:buAutoNum type="arabicPeriod"/>
                </a:pPr>
                <a:r>
                  <a:rPr lang="en-IN" dirty="0">
                    <a:solidFill>
                      <a:schemeClr val="accent1">
                        <a:lumMod val="50000"/>
                      </a:schemeClr>
                    </a:solidFill>
                    <a:latin typeface="Sansation" panose="02000000000000000000" pitchFamily="2" charset="0"/>
                  </a:rPr>
                  <a:t>Reshmi Singh</a:t>
                </a:r>
              </a:p>
              <a:p>
                <a:pPr marL="342900" indent="-342900">
                  <a:buFont typeface="+mj-lt"/>
                  <a:buAutoNum type="arabicPeriod"/>
                </a:pPr>
                <a:r>
                  <a:rPr lang="en-IN" dirty="0">
                    <a:solidFill>
                      <a:schemeClr val="accent1">
                        <a:lumMod val="50000"/>
                      </a:schemeClr>
                    </a:solidFill>
                    <a:latin typeface="Sansation" panose="02000000000000000000" pitchFamily="2" charset="0"/>
                  </a:rPr>
                  <a:t>Subhadip Garai</a:t>
                </a:r>
              </a:p>
              <a:p>
                <a:pPr marL="342900" indent="-342900">
                  <a:buFont typeface="+mj-lt"/>
                  <a:buAutoNum type="arabicPeriod"/>
                </a:pPr>
                <a:r>
                  <a:rPr lang="en-IN" dirty="0" err="1">
                    <a:solidFill>
                      <a:schemeClr val="accent1">
                        <a:lumMod val="50000"/>
                      </a:schemeClr>
                    </a:solidFill>
                    <a:latin typeface="Sansation" panose="02000000000000000000" pitchFamily="2" charset="0"/>
                  </a:rPr>
                  <a:t>Souvik</a:t>
                </a:r>
                <a:r>
                  <a:rPr lang="en-IN" dirty="0">
                    <a:solidFill>
                      <a:schemeClr val="accent1">
                        <a:lumMod val="50000"/>
                      </a:schemeClr>
                    </a:solidFill>
                    <a:latin typeface="Sansation" panose="02000000000000000000" pitchFamily="2" charset="0"/>
                  </a:rPr>
                  <a:t> Bhattacharya</a:t>
                </a:r>
              </a:p>
              <a:p>
                <a:pPr marL="342900" indent="-342900">
                  <a:buFont typeface="+mj-lt"/>
                  <a:buAutoNum type="arabicPeriod"/>
                </a:pPr>
                <a:r>
                  <a:rPr lang="en-IN" dirty="0">
                    <a:solidFill>
                      <a:schemeClr val="accent1">
                        <a:lumMod val="50000"/>
                      </a:schemeClr>
                    </a:solidFill>
                    <a:latin typeface="Sansation" panose="02000000000000000000" pitchFamily="2" charset="0"/>
                  </a:rPr>
                  <a:t>Sujoy </a:t>
                </a:r>
                <a:r>
                  <a:rPr lang="en-IN" dirty="0" err="1">
                    <a:solidFill>
                      <a:schemeClr val="accent1">
                        <a:lumMod val="50000"/>
                      </a:schemeClr>
                    </a:solidFill>
                    <a:latin typeface="Sansation" panose="02000000000000000000" pitchFamily="2" charset="0"/>
                  </a:rPr>
                  <a:t>Bhakat</a:t>
                </a:r>
                <a:endParaRPr lang="en-IN" dirty="0">
                  <a:solidFill>
                    <a:schemeClr val="accent1">
                      <a:lumMod val="50000"/>
                    </a:schemeClr>
                  </a:solidFill>
                  <a:latin typeface="Sansation" panose="02000000000000000000" pitchFamily="2" charset="0"/>
                </a:endParaRPr>
              </a:p>
              <a:p>
                <a:pPr marL="342900" indent="-342900">
                  <a:buFont typeface="+mj-lt"/>
                  <a:buAutoNum type="arabicPeriod"/>
                </a:pPr>
                <a:r>
                  <a:rPr lang="en-IN" dirty="0">
                    <a:solidFill>
                      <a:schemeClr val="accent1">
                        <a:lumMod val="50000"/>
                      </a:schemeClr>
                    </a:solidFill>
                    <a:latin typeface="Sansation" panose="02000000000000000000" pitchFamily="2" charset="0"/>
                  </a:rPr>
                  <a:t>Susanta Mandi </a:t>
                </a:r>
              </a:p>
            </p:txBody>
          </p:sp>
        </p:grpSp>
      </p:grpSp>
      <p:sp>
        <p:nvSpPr>
          <p:cNvPr id="6" name="TextBox 5">
            <a:extLst>
              <a:ext uri="{FF2B5EF4-FFF2-40B4-BE49-F238E27FC236}">
                <a16:creationId xmlns:a16="http://schemas.microsoft.com/office/drawing/2014/main" id="{7F825897-AAAC-2950-24D8-6F0EC50E5E81}"/>
              </a:ext>
            </a:extLst>
          </p:cNvPr>
          <p:cNvSpPr txBox="1"/>
          <p:nvPr/>
        </p:nvSpPr>
        <p:spPr>
          <a:xfrm>
            <a:off x="297708" y="259754"/>
            <a:ext cx="7360392"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8410686">
            <a:off x="8263278" y="-865830"/>
            <a:ext cx="6532872" cy="8589659"/>
            <a:chOff x="4134643" y="2551481"/>
            <a:chExt cx="6532872" cy="8589659"/>
          </a:xfrm>
          <a:blipFill dpi="0" rotWithShape="0">
            <a:blip r:embed="rId4"/>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56" name="Rectangle: Rounded Corners 55">
            <a:extLst>
              <a:ext uri="{FF2B5EF4-FFF2-40B4-BE49-F238E27FC236}">
                <a16:creationId xmlns:a16="http://schemas.microsoft.com/office/drawing/2014/main" id="{FAA32C7C-6142-2F35-754F-4ABB701F4DCA}"/>
              </a:ext>
            </a:extLst>
          </p:cNvPr>
          <p:cNvSpPr/>
          <p:nvPr/>
        </p:nvSpPr>
        <p:spPr>
          <a:xfrm>
            <a:off x="683172"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7" name="Rectangle: Rounded Corners 56">
            <a:extLst>
              <a:ext uri="{FF2B5EF4-FFF2-40B4-BE49-F238E27FC236}">
                <a16:creationId xmlns:a16="http://schemas.microsoft.com/office/drawing/2014/main" id="{85240307-B3FD-15ED-76CE-EBF138B4CE11}"/>
              </a:ext>
            </a:extLst>
          </p:cNvPr>
          <p:cNvSpPr/>
          <p:nvPr/>
        </p:nvSpPr>
        <p:spPr>
          <a:xfrm>
            <a:off x="1259957"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58" name="Rectangle: Rounded Corners 57">
            <a:extLst>
              <a:ext uri="{FF2B5EF4-FFF2-40B4-BE49-F238E27FC236}">
                <a16:creationId xmlns:a16="http://schemas.microsoft.com/office/drawing/2014/main" id="{A8B2F7BF-38EB-0CBF-002A-D68ED52C7246}"/>
              </a:ext>
            </a:extLst>
          </p:cNvPr>
          <p:cNvSpPr/>
          <p:nvPr/>
        </p:nvSpPr>
        <p:spPr>
          <a:xfrm>
            <a:off x="1857781" y="1650548"/>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What is Mess Finder?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Mess Finder is a web application which helps </a:t>
            </a:r>
            <a:r>
              <a:rPr kumimoji="0" lang="en-IN" sz="2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students</a:t>
            </a: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and working professionals find affordable rooms for rent.</a:t>
            </a:r>
          </a:p>
        </p:txBody>
      </p:sp>
      <p:sp>
        <p:nvSpPr>
          <p:cNvPr id="2" name="TextBox 1">
            <a:extLst>
              <a:ext uri="{FF2B5EF4-FFF2-40B4-BE49-F238E27FC236}">
                <a16:creationId xmlns:a16="http://schemas.microsoft.com/office/drawing/2014/main" id="{68ED16E6-1832-9996-D1E4-8B5A7CEB4AD9}"/>
              </a:ext>
            </a:extLst>
          </p:cNvPr>
          <p:cNvSpPr txBox="1"/>
          <p:nvPr/>
        </p:nvSpPr>
        <p:spPr>
          <a:xfrm rot="10800000" flipV="1">
            <a:off x="435276" y="6393966"/>
            <a:ext cx="1896444" cy="400110"/>
          </a:xfrm>
          <a:prstGeom prst="rect">
            <a:avLst/>
          </a:prstGeom>
          <a:noFill/>
          <a:ln>
            <a:noFill/>
          </a:ln>
        </p:spPr>
        <p:txBody>
          <a:bodyPr wrap="square" rtlCol="0">
            <a:spAutoFit/>
          </a:bodyPr>
          <a:lstStyle/>
          <a:p>
            <a:r>
              <a:rPr lang="en-IN" sz="2000" b="1" dirty="0">
                <a:solidFill>
                  <a:schemeClr val="accent1">
                    <a:lumMod val="50000"/>
                  </a:schemeClr>
                </a:solidFill>
                <a:latin typeface="Sansation" panose="02000000000000000000" pitchFamily="2" charset="0"/>
              </a:rPr>
              <a:t>MESSFINDER</a:t>
            </a:r>
          </a:p>
        </p:txBody>
      </p:sp>
      <p:grpSp>
        <p:nvGrpSpPr>
          <p:cNvPr id="12" name="Group 11">
            <a:extLst>
              <a:ext uri="{FF2B5EF4-FFF2-40B4-BE49-F238E27FC236}">
                <a16:creationId xmlns:a16="http://schemas.microsoft.com/office/drawing/2014/main" id="{FB152934-41BA-2BCD-79F1-143B646107F3}"/>
              </a:ext>
            </a:extLst>
          </p:cNvPr>
          <p:cNvGrpSpPr/>
          <p:nvPr/>
        </p:nvGrpSpPr>
        <p:grpSpPr>
          <a:xfrm>
            <a:off x="1965732" y="11515942"/>
            <a:ext cx="3085107" cy="925895"/>
            <a:chOff x="3303888" y="3573244"/>
            <a:chExt cx="3954954" cy="936824"/>
          </a:xfrm>
          <a:blipFill>
            <a:blip r:embed="rId4"/>
            <a:stretch>
              <a:fillRect l="-20000" t="-20000" r="-20000" b="-20000"/>
            </a:stretch>
          </a:blipFill>
        </p:grpSpPr>
        <p:sp>
          <p:nvSpPr>
            <p:cNvPr id="13" name="Rectangle 12">
              <a:extLst>
                <a:ext uri="{FF2B5EF4-FFF2-40B4-BE49-F238E27FC236}">
                  <a16:creationId xmlns:a16="http://schemas.microsoft.com/office/drawing/2014/main" id="{7B988773-4687-90A0-C62F-D8813CF52BB1}"/>
                </a:ext>
              </a:extLst>
            </p:cNvPr>
            <p:cNvSpPr/>
            <p:nvPr/>
          </p:nvSpPr>
          <p:spPr>
            <a:xfrm>
              <a:off x="3303888" y="3573244"/>
              <a:ext cx="3954954" cy="936824"/>
            </a:xfrm>
            <a:prstGeom prst="rect">
              <a:avLst/>
            </a:prstGeom>
            <a:pattFill prst="pct50">
              <a:fgClr>
                <a:schemeClr val="accent1">
                  <a:lumMod val="60000"/>
                  <a:lumOff val="40000"/>
                </a:schemeClr>
              </a:fgClr>
              <a:bgClr>
                <a:schemeClr val="bg1"/>
              </a:bgClr>
            </a:patt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 name="Group 13">
              <a:extLst>
                <a:ext uri="{FF2B5EF4-FFF2-40B4-BE49-F238E27FC236}">
                  <a16:creationId xmlns:a16="http://schemas.microsoft.com/office/drawing/2014/main" id="{91FD9C4C-11F6-720E-0EAA-B91EBE76C9EF}"/>
                </a:ext>
              </a:extLst>
            </p:cNvPr>
            <p:cNvGrpSpPr/>
            <p:nvPr/>
          </p:nvGrpSpPr>
          <p:grpSpPr>
            <a:xfrm>
              <a:off x="3423609" y="3588632"/>
              <a:ext cx="3811086" cy="797753"/>
              <a:chOff x="-4276988" y="3222197"/>
              <a:chExt cx="3811086" cy="797753"/>
            </a:xfrm>
            <a:grpFill/>
          </p:grpSpPr>
          <p:sp>
            <p:nvSpPr>
              <p:cNvPr id="15" name="TextBox 14">
                <a:extLst>
                  <a:ext uri="{FF2B5EF4-FFF2-40B4-BE49-F238E27FC236}">
                    <a16:creationId xmlns:a16="http://schemas.microsoft.com/office/drawing/2014/main" id="{CBA951FE-D3F2-9274-D039-9E12AB12A2CF}"/>
                  </a:ext>
                </a:extLst>
              </p:cNvPr>
              <p:cNvSpPr txBox="1"/>
              <p:nvPr/>
            </p:nvSpPr>
            <p:spPr>
              <a:xfrm>
                <a:off x="-4276988" y="3222197"/>
                <a:ext cx="1917873" cy="280269"/>
              </a:xfrm>
              <a:prstGeom prst="rect">
                <a:avLst/>
              </a:prstGeom>
              <a:noFill/>
            </p:spPr>
            <p:txBody>
              <a:bodyPr wrap="square" rtlCol="0">
                <a:spAutoFit/>
              </a:bodyPr>
              <a:lstStyle/>
              <a:p>
                <a:r>
                  <a:rPr lang="en-IN" sz="1200" b="1" i="1" dirty="0">
                    <a:solidFill>
                      <a:schemeClr val="tx2">
                        <a:lumMod val="60000"/>
                        <a:lumOff val="40000"/>
                      </a:schemeClr>
                    </a:solidFill>
                    <a:latin typeface="Sansation" panose="02000000000000000000" pitchFamily="2" charset="0"/>
                  </a:rPr>
                  <a:t>INSTITUTIONS</a:t>
                </a:r>
                <a:endParaRPr lang="en-IN" sz="1400" b="1" i="1" dirty="0">
                  <a:solidFill>
                    <a:schemeClr val="tx2">
                      <a:lumMod val="60000"/>
                      <a:lumOff val="40000"/>
                    </a:schemeClr>
                  </a:solidFill>
                  <a:latin typeface="Sansation" panose="02000000000000000000" pitchFamily="2" charset="0"/>
                </a:endParaRPr>
              </a:p>
            </p:txBody>
          </p:sp>
          <p:sp>
            <p:nvSpPr>
              <p:cNvPr id="16" name="TextBox 15">
                <a:extLst>
                  <a:ext uri="{FF2B5EF4-FFF2-40B4-BE49-F238E27FC236}">
                    <a16:creationId xmlns:a16="http://schemas.microsoft.com/office/drawing/2014/main" id="{EBF10E6E-0F9F-098B-3268-A8F09ECB298B}"/>
                  </a:ext>
                </a:extLst>
              </p:cNvPr>
              <p:cNvSpPr txBox="1"/>
              <p:nvPr/>
            </p:nvSpPr>
            <p:spPr>
              <a:xfrm>
                <a:off x="-4276988" y="3490554"/>
                <a:ext cx="3811086" cy="529396"/>
              </a:xfrm>
              <a:prstGeom prst="rect">
                <a:avLst/>
              </a:prstGeom>
              <a:noFill/>
            </p:spPr>
            <p:txBody>
              <a:bodyPr wrap="square" rtlCol="0">
                <a:spAutoFit/>
              </a:bodyPr>
              <a:lstStyle/>
              <a:p>
                <a:r>
                  <a:rPr lang="en-IN" sz="1400" dirty="0">
                    <a:solidFill>
                      <a:schemeClr val="accent1">
                        <a:lumMod val="50000"/>
                      </a:schemeClr>
                    </a:solidFill>
                    <a:latin typeface="Sansation" panose="02000000000000000000" pitchFamily="2" charset="0"/>
                  </a:rPr>
                  <a:t>Department of Computer Science</a:t>
                </a:r>
              </a:p>
              <a:p>
                <a:r>
                  <a:rPr lang="en-IN" sz="1400" dirty="0">
                    <a:solidFill>
                      <a:schemeClr val="accent1">
                        <a:lumMod val="50000"/>
                      </a:schemeClr>
                    </a:solidFill>
                    <a:latin typeface="Sansation" panose="02000000000000000000" pitchFamily="2" charset="0"/>
                  </a:rPr>
                  <a:t>Bankura Sammilani College</a:t>
                </a:r>
              </a:p>
            </p:txBody>
          </p:sp>
        </p:grpSp>
      </p:grpSp>
    </p:spTree>
    <p:extLst>
      <p:ext uri="{BB962C8B-B14F-4D97-AF65-F5344CB8AC3E}">
        <p14:creationId xmlns:p14="http://schemas.microsoft.com/office/powerpoint/2010/main" val="1500424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3844922" y="3433824"/>
            <a:ext cx="4102278" cy="2397706"/>
            <a:chOff x="8379535" y="3413260"/>
            <a:chExt cx="4102278" cy="2397706"/>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644775" y="3148020"/>
              <a:ext cx="1720597" cy="2251078"/>
              <a:chOff x="3337559" y="1109300"/>
              <a:chExt cx="1720597" cy="2251078"/>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4</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640230"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Login</a:t>
                </a:r>
                <a:endParaRPr lang="en-IN" sz="3200" dirty="0"/>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230735" y="3871974"/>
              <a:ext cx="2251078" cy="1938992"/>
            </a:xfrm>
            <a:prstGeom prst="rect">
              <a:avLst/>
            </a:prstGeom>
            <a:noFill/>
          </p:spPr>
          <p:txBody>
            <a:bodyPr wrap="square" rtlCol="0">
              <a:spAutoFit/>
            </a:bodyPr>
            <a:lstStyle/>
            <a:p>
              <a:r>
                <a:rPr lang="en-US" sz="2400" dirty="0">
                  <a:solidFill>
                    <a:schemeClr val="accent2">
                      <a:lumMod val="75000"/>
                    </a:schemeClr>
                  </a:solidFill>
                </a:rPr>
                <a:t>Login as user, to chat with owner, and save rooms, and access other features.</a:t>
              </a:r>
            </a:p>
          </p:txBody>
        </p:sp>
      </p:grpSp>
      <p:pic>
        <p:nvPicPr>
          <p:cNvPr id="41" name="Picture 40">
            <a:extLst>
              <a:ext uri="{FF2B5EF4-FFF2-40B4-BE49-F238E27FC236}">
                <a16:creationId xmlns:a16="http://schemas.microsoft.com/office/drawing/2014/main" id="{D54E7EFA-C5BC-E7AB-4840-075AEF688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949" y="323957"/>
            <a:ext cx="2526102" cy="294179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2763143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4958231" y="-1975825"/>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3106714" y="1036121"/>
            <a:ext cx="4797020" cy="2397704"/>
            <a:chOff x="3006857" y="1195556"/>
            <a:chExt cx="4797020" cy="2397704"/>
          </a:xfrm>
        </p:grpSpPr>
        <p:sp>
          <p:nvSpPr>
            <p:cNvPr id="19" name="TextBox 18">
              <a:extLst>
                <a:ext uri="{FF2B5EF4-FFF2-40B4-BE49-F238E27FC236}">
                  <a16:creationId xmlns:a16="http://schemas.microsoft.com/office/drawing/2014/main" id="{879BE6EB-9906-17DA-DC91-5595591F57B6}"/>
                </a:ext>
              </a:extLst>
            </p:cNvPr>
            <p:cNvSpPr txBox="1"/>
            <p:nvPr/>
          </p:nvSpPr>
          <p:spPr>
            <a:xfrm>
              <a:off x="5552799" y="1195556"/>
              <a:ext cx="2251078" cy="1569660"/>
            </a:xfrm>
            <a:prstGeom prst="rect">
              <a:avLst/>
            </a:prstGeom>
            <a:noFill/>
          </p:spPr>
          <p:txBody>
            <a:bodyPr wrap="square" rtlCol="0">
              <a:spAutoFit/>
            </a:bodyPr>
            <a:lstStyle/>
            <a:p>
              <a:r>
                <a:rPr lang="en-US" sz="2400" dirty="0">
                  <a:solidFill>
                    <a:schemeClr val="accent2">
                      <a:lumMod val="75000"/>
                    </a:schemeClr>
                  </a:solidFill>
                </a:rPr>
                <a:t>Message with owner, and fix date for visit, and fix rent.</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443083" y="1436439"/>
              <a:ext cx="1720595" cy="2593048"/>
              <a:chOff x="3337559" y="1109301"/>
              <a:chExt cx="1720595" cy="2593048"/>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5</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469243" y="2113437"/>
                <a:ext cx="259304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Message</a:t>
                </a:r>
              </a:p>
            </p:txBody>
          </p:sp>
        </p:grpSp>
      </p:grpSp>
      <p:pic>
        <p:nvPicPr>
          <p:cNvPr id="8" name="Picture 7">
            <a:extLst>
              <a:ext uri="{FF2B5EF4-FFF2-40B4-BE49-F238E27FC236}">
                <a16:creationId xmlns:a16="http://schemas.microsoft.com/office/drawing/2014/main" id="{F7BA3135-E891-91F0-59D8-60C43E3DDB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40145" y="3672041"/>
            <a:ext cx="3058373" cy="2945458"/>
          </a:xfrm>
          <a:prstGeom prst="rect">
            <a:avLst/>
          </a:prstGeom>
          <a:effectLst>
            <a:outerShdw blurRad="50800" dist="38100" dir="2700000" algn="tl" rotWithShape="0">
              <a:prstClr val="black">
                <a:alpha val="40000"/>
              </a:prstClr>
            </a:outerShdw>
          </a:effectLst>
        </p:spPr>
      </p:pic>
      <p:cxnSp>
        <p:nvCxnSpPr>
          <p:cNvPr id="2" name="Straight Connector 1">
            <a:extLst>
              <a:ext uri="{FF2B5EF4-FFF2-40B4-BE49-F238E27FC236}">
                <a16:creationId xmlns:a16="http://schemas.microsoft.com/office/drawing/2014/main" id="{DE45DEAF-CDA7-4ED4-BC07-0B27EEB20EFE}"/>
              </a:ext>
            </a:extLst>
          </p:cNvPr>
          <p:cNvCxnSpPr>
            <a:cxnSpLocks/>
          </p:cNvCxnSpPr>
          <p:nvPr/>
        </p:nvCxnSpPr>
        <p:spPr>
          <a:xfrm rot="10800000">
            <a:off x="10358231" y="3073825"/>
            <a:ext cx="0" cy="72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33171"/>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CA4B6806-6488-53B1-D1C9-816912B3BAF7}"/>
              </a:ext>
            </a:extLst>
          </p:cNvPr>
          <p:cNvSpPr txBox="1"/>
          <p:nvPr/>
        </p:nvSpPr>
        <p:spPr>
          <a:xfrm>
            <a:off x="361556" y="375651"/>
            <a:ext cx="2976003" cy="707886"/>
          </a:xfrm>
          <a:prstGeom prst="rect">
            <a:avLst/>
          </a:prstGeom>
          <a:noFill/>
        </p:spPr>
        <p:txBody>
          <a:bodyPr wrap="square">
            <a:spAutoFit/>
          </a:bodyPr>
          <a:lstStyle/>
          <a:p>
            <a:r>
              <a:rPr lang="en-US" sz="4000" b="1" dirty="0">
                <a:solidFill>
                  <a:schemeClr val="accent2">
                    <a:lumMod val="75000"/>
                  </a:schemeClr>
                </a:solidFill>
                <a:latin typeface="Sansation" panose="02000000000000000000" pitchFamily="2" charset="0"/>
              </a:rPr>
              <a:t>OWNER</a:t>
            </a:r>
          </a:p>
        </p:txBody>
      </p:sp>
      <p:sp>
        <p:nvSpPr>
          <p:cNvPr id="12" name="TextBox 11">
            <a:extLst>
              <a:ext uri="{FF2B5EF4-FFF2-40B4-BE49-F238E27FC236}">
                <a16:creationId xmlns:a16="http://schemas.microsoft.com/office/drawing/2014/main" id="{E7F286A2-B927-5859-8BC6-CA285537C936}"/>
              </a:ext>
            </a:extLst>
          </p:cNvPr>
          <p:cNvSpPr txBox="1"/>
          <p:nvPr/>
        </p:nvSpPr>
        <p:spPr>
          <a:xfrm>
            <a:off x="2397044" y="375651"/>
            <a:ext cx="1967841" cy="707886"/>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r>
              <a:rPr lang="en-US" dirty="0"/>
              <a:t>FLOW</a:t>
            </a: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7797044" y="-1971000"/>
            <a:ext cx="0" cy="108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71C51DE-0330-C7D2-1A77-A970A699031D}"/>
              </a:ext>
            </a:extLst>
          </p:cNvPr>
          <p:cNvSpPr/>
          <p:nvPr/>
        </p:nvSpPr>
        <p:spPr>
          <a:xfrm>
            <a:off x="2056121" y="3249000"/>
            <a:ext cx="360000" cy="36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7B86CB76-1E3E-307D-D5C4-0846E1A48B97}"/>
              </a:ext>
            </a:extLst>
          </p:cNvPr>
          <p:cNvGrpSpPr/>
          <p:nvPr/>
        </p:nvGrpSpPr>
        <p:grpSpPr>
          <a:xfrm>
            <a:off x="4310672" y="1215960"/>
            <a:ext cx="4424006" cy="2213039"/>
            <a:chOff x="3006855" y="1380221"/>
            <a:chExt cx="4424006" cy="2213039"/>
          </a:xfrm>
        </p:grpSpPr>
        <p:sp>
          <p:nvSpPr>
            <p:cNvPr id="49" name="TextBox 48">
              <a:extLst>
                <a:ext uri="{FF2B5EF4-FFF2-40B4-BE49-F238E27FC236}">
                  <a16:creationId xmlns:a16="http://schemas.microsoft.com/office/drawing/2014/main" id="{9022441A-B66F-6BC6-9242-859A2E9B6C3F}"/>
                </a:ext>
              </a:extLst>
            </p:cNvPr>
            <p:cNvSpPr txBox="1"/>
            <p:nvPr/>
          </p:nvSpPr>
          <p:spPr>
            <a:xfrm>
              <a:off x="5179783" y="1380221"/>
              <a:ext cx="2251078" cy="1569660"/>
            </a:xfrm>
            <a:prstGeom prst="rect">
              <a:avLst/>
            </a:prstGeom>
            <a:noFill/>
          </p:spPr>
          <p:txBody>
            <a:bodyPr wrap="square" rtlCol="0">
              <a:spAutoFit/>
            </a:bodyPr>
            <a:lstStyle/>
            <a:p>
              <a:r>
                <a:rPr lang="en-IN" sz="2400" dirty="0">
                  <a:solidFill>
                    <a:schemeClr val="accent2">
                      <a:lumMod val="75000"/>
                    </a:schemeClr>
                  </a:solidFill>
                </a:rPr>
                <a:t>Select Owner as Role, When Creating new account.</a:t>
              </a:r>
            </a:p>
          </p:txBody>
        </p:sp>
        <p:grpSp>
          <p:nvGrpSpPr>
            <p:cNvPr id="10" name="Group 9">
              <a:extLst>
                <a:ext uri="{FF2B5EF4-FFF2-40B4-BE49-F238E27FC236}">
                  <a16:creationId xmlns:a16="http://schemas.microsoft.com/office/drawing/2014/main" id="{53C83D84-1848-16FD-CEFF-96BB191798E7}"/>
                </a:ext>
              </a:extLst>
            </p:cNvPr>
            <p:cNvGrpSpPr/>
            <p:nvPr/>
          </p:nvGrpSpPr>
          <p:grpSpPr>
            <a:xfrm rot="16200000">
              <a:off x="3272096" y="1607423"/>
              <a:ext cx="1720596" cy="2251078"/>
              <a:chOff x="3337559" y="1109300"/>
              <a:chExt cx="1720596" cy="2251078"/>
            </a:xfrm>
          </p:grpSpPr>
          <p:grpSp>
            <p:nvGrpSpPr>
              <p:cNvPr id="11" name="Group 10">
                <a:extLst>
                  <a:ext uri="{FF2B5EF4-FFF2-40B4-BE49-F238E27FC236}">
                    <a16:creationId xmlns:a16="http://schemas.microsoft.com/office/drawing/2014/main" id="{95963E13-F821-2F41-7BAC-5B74DB98FDC3}"/>
                  </a:ext>
                </a:extLst>
              </p:cNvPr>
              <p:cNvGrpSpPr/>
              <p:nvPr/>
            </p:nvGrpSpPr>
            <p:grpSpPr>
              <a:xfrm>
                <a:off x="3337559" y="1874838"/>
                <a:ext cx="1027206" cy="720000"/>
                <a:chOff x="3337559" y="2245749"/>
                <a:chExt cx="1027206" cy="720000"/>
              </a:xfrm>
            </p:grpSpPr>
            <p:sp>
              <p:nvSpPr>
                <p:cNvPr id="16" name="Oval 15">
                  <a:extLst>
                    <a:ext uri="{FF2B5EF4-FFF2-40B4-BE49-F238E27FC236}">
                      <a16:creationId xmlns:a16="http://schemas.microsoft.com/office/drawing/2014/main" id="{CF64C3A5-D20E-E548-C05D-0B9FA0FCCE41}"/>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1</a:t>
                  </a:r>
                </a:p>
              </p:txBody>
            </p:sp>
            <p:cxnSp>
              <p:nvCxnSpPr>
                <p:cNvPr id="17" name="Straight Connector 16">
                  <a:extLst>
                    <a:ext uri="{FF2B5EF4-FFF2-40B4-BE49-F238E27FC236}">
                      <a16:creationId xmlns:a16="http://schemas.microsoft.com/office/drawing/2014/main" id="{459861ED-D5B3-6DD6-C4D5-8ED57F72A45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D031F926-5F66-64BA-A7A8-621F930DACA1}"/>
                  </a:ext>
                </a:extLst>
              </p:cNvPr>
              <p:cNvSpPr txBox="1"/>
              <p:nvPr/>
            </p:nvSpPr>
            <p:spPr>
              <a:xfrm rot="5400000">
                <a:off x="3640229" y="1942451"/>
                <a:ext cx="225107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IN" sz="3200" dirty="0"/>
                  <a:t>Select Role</a:t>
                </a:r>
              </a:p>
            </p:txBody>
          </p:sp>
        </p:grpSp>
      </p:grpSp>
      <p:pic>
        <p:nvPicPr>
          <p:cNvPr id="44" name="Graphic 43">
            <a:extLst>
              <a:ext uri="{FF2B5EF4-FFF2-40B4-BE49-F238E27FC236}">
                <a16:creationId xmlns:a16="http://schemas.microsoft.com/office/drawing/2014/main" id="{0D1C88F2-1C69-F027-F0E8-A2C75E0AEE82}"/>
              </a:ext>
            </a:extLst>
          </p:cNvPr>
          <p:cNvPicPr>
            <a:picLocks noChangeAspect="1"/>
          </p:cNvPicPr>
          <p:nvPr/>
        </p:nvPicPr>
        <p:blipFill>
          <a:blip r:embed="rId3">
            <a:extLst>
              <a:ext uri="{96DAC541-7B7A-43D3-8B79-37D633B846F1}">
                <asvg:svgBlip xmlns:asvg="http://schemas.microsoft.com/office/drawing/2016/SVG/main" r:embed="rId4"/>
              </a:ext>
            </a:extLst>
          </a:blip>
          <a:srcRect l="-2294" r="-1433"/>
          <a:stretch/>
        </p:blipFill>
        <p:spPr>
          <a:xfrm flipH="1">
            <a:off x="-15730" y="3687647"/>
            <a:ext cx="3396694" cy="3274680"/>
          </a:xfrm>
          <a:prstGeom prst="rect">
            <a:avLst/>
          </a:prstGeom>
        </p:spPr>
      </p:pic>
      <p:pic>
        <p:nvPicPr>
          <p:cNvPr id="2" name="Picture 1">
            <a:extLst>
              <a:ext uri="{FF2B5EF4-FFF2-40B4-BE49-F238E27FC236}">
                <a16:creationId xmlns:a16="http://schemas.microsoft.com/office/drawing/2014/main" id="{ACC093AD-A721-2A54-512D-D16F4587ED60}"/>
              </a:ext>
            </a:extLst>
          </p:cNvPr>
          <p:cNvPicPr>
            <a:picLocks noChangeAspect="1"/>
          </p:cNvPicPr>
          <p:nvPr/>
        </p:nvPicPr>
        <p:blipFill>
          <a:blip r:embed="rId5">
            <a:extLst>
              <a:ext uri="{28A0092B-C50C-407E-A947-70E740481C1C}">
                <a14:useLocalDpi xmlns:a14="http://schemas.microsoft.com/office/drawing/2010/main" val="0"/>
              </a:ext>
            </a:extLst>
          </a:blip>
          <a:srcRect l="6086" t="9053" r="4842" b="8363"/>
          <a:stretch/>
        </p:blipFill>
        <p:spPr>
          <a:xfrm>
            <a:off x="4875448" y="3851705"/>
            <a:ext cx="3216303" cy="17903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6531172"/>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CC0EF2A-4E93-71D4-5D54-B8128CB21FE2}"/>
              </a:ext>
            </a:extLst>
          </p:cNvPr>
          <p:cNvGrpSpPr/>
          <p:nvPr/>
        </p:nvGrpSpPr>
        <p:grpSpPr>
          <a:xfrm>
            <a:off x="2812774" y="3433825"/>
            <a:ext cx="5885754" cy="2397708"/>
            <a:chOff x="7347387" y="3413261"/>
            <a:chExt cx="5885754" cy="2397708"/>
          </a:xfrm>
        </p:grpSpPr>
        <p:grpSp>
          <p:nvGrpSpPr>
            <p:cNvPr id="3" name="Group 2">
              <a:extLst>
                <a:ext uri="{FF2B5EF4-FFF2-40B4-BE49-F238E27FC236}">
                  <a16:creationId xmlns:a16="http://schemas.microsoft.com/office/drawing/2014/main" id="{ED8C884D-87B5-738E-7BA2-32FCEA823E82}"/>
                </a:ext>
              </a:extLst>
            </p:cNvPr>
            <p:cNvGrpSpPr/>
            <p:nvPr/>
          </p:nvGrpSpPr>
          <p:grpSpPr>
            <a:xfrm rot="5400000">
              <a:off x="8128700" y="2631948"/>
              <a:ext cx="1720599" cy="3283226"/>
              <a:chOff x="3337559" y="1109301"/>
              <a:chExt cx="1720599" cy="3283226"/>
            </a:xfrm>
          </p:grpSpPr>
          <p:grpSp>
            <p:nvGrpSpPr>
              <p:cNvPr id="5" name="Group 4">
                <a:extLst>
                  <a:ext uri="{FF2B5EF4-FFF2-40B4-BE49-F238E27FC236}">
                    <a16:creationId xmlns:a16="http://schemas.microsoft.com/office/drawing/2014/main" id="{B10EF59B-98B4-D3D3-D146-95F5989CFF5B}"/>
                  </a:ext>
                </a:extLst>
              </p:cNvPr>
              <p:cNvGrpSpPr/>
              <p:nvPr/>
            </p:nvGrpSpPr>
            <p:grpSpPr>
              <a:xfrm>
                <a:off x="3337559" y="1874838"/>
                <a:ext cx="1027206" cy="720000"/>
                <a:chOff x="3337559" y="2245749"/>
                <a:chExt cx="1027206" cy="720000"/>
              </a:xfrm>
            </p:grpSpPr>
            <p:sp>
              <p:nvSpPr>
                <p:cNvPr id="7" name="Oval 6">
                  <a:extLst>
                    <a:ext uri="{FF2B5EF4-FFF2-40B4-BE49-F238E27FC236}">
                      <a16:creationId xmlns:a16="http://schemas.microsoft.com/office/drawing/2014/main" id="{4DA7D9CF-8E23-5917-5291-1D9FD506218C}"/>
                    </a:ext>
                  </a:extLst>
                </p:cNvPr>
                <p:cNvSpPr/>
                <p:nvPr/>
              </p:nvSpPr>
              <p:spPr>
                <a:xfrm rot="162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4</a:t>
                  </a:r>
                </a:p>
              </p:txBody>
            </p:sp>
            <p:cxnSp>
              <p:nvCxnSpPr>
                <p:cNvPr id="9" name="Straight Connector 8">
                  <a:extLst>
                    <a:ext uri="{FF2B5EF4-FFF2-40B4-BE49-F238E27FC236}">
                      <a16:creationId xmlns:a16="http://schemas.microsoft.com/office/drawing/2014/main" id="{695AD64B-1265-1141-C109-D28A234D69C0}"/>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4FAD101-1B9E-82B5-6E8A-F8C62E7ACAB2}"/>
                  </a:ext>
                </a:extLst>
              </p:cNvPr>
              <p:cNvSpPr txBox="1"/>
              <p:nvPr/>
            </p:nvSpPr>
            <p:spPr>
              <a:xfrm rot="16200000">
                <a:off x="3124158" y="2458526"/>
                <a:ext cx="3283226"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Login/Register</a:t>
                </a:r>
                <a:endParaRPr lang="en-IN" sz="3200" dirty="0"/>
              </a:p>
            </p:txBody>
          </p:sp>
        </p:grpSp>
        <p:sp>
          <p:nvSpPr>
            <p:cNvPr id="4" name="TextBox 3">
              <a:extLst>
                <a:ext uri="{FF2B5EF4-FFF2-40B4-BE49-F238E27FC236}">
                  <a16:creationId xmlns:a16="http://schemas.microsoft.com/office/drawing/2014/main" id="{D3A43AC1-A677-DDA8-6698-2A858BF8025F}"/>
                </a:ext>
              </a:extLst>
            </p:cNvPr>
            <p:cNvSpPr txBox="1"/>
            <p:nvPr/>
          </p:nvSpPr>
          <p:spPr>
            <a:xfrm>
              <a:off x="10379147" y="3871977"/>
              <a:ext cx="2853994" cy="1938992"/>
            </a:xfrm>
            <a:prstGeom prst="rect">
              <a:avLst/>
            </a:prstGeom>
            <a:noFill/>
          </p:spPr>
          <p:txBody>
            <a:bodyPr wrap="square" rtlCol="0">
              <a:spAutoFit/>
            </a:bodyPr>
            <a:lstStyle/>
            <a:p>
              <a:r>
                <a:rPr lang="en-US" sz="2400" dirty="0">
                  <a:solidFill>
                    <a:schemeClr val="accent2">
                      <a:lumMod val="75000"/>
                    </a:schemeClr>
                  </a:solidFill>
                </a:rPr>
                <a:t>Login or Register as owner, to access features like creating room, and messaging with users, etc.</a:t>
              </a:r>
            </a:p>
          </p:txBody>
        </p:sp>
      </p:grpSp>
      <p:pic>
        <p:nvPicPr>
          <p:cNvPr id="41" name="Picture 40">
            <a:extLst>
              <a:ext uri="{FF2B5EF4-FFF2-40B4-BE49-F238E27FC236}">
                <a16:creationId xmlns:a16="http://schemas.microsoft.com/office/drawing/2014/main" id="{D54E7EFA-C5BC-E7AB-4840-075AEF68848A}"/>
              </a:ext>
            </a:extLst>
          </p:cNvPr>
          <p:cNvPicPr>
            <a:picLocks noChangeAspect="1"/>
          </p:cNvPicPr>
          <p:nvPr/>
        </p:nvPicPr>
        <p:blipFill>
          <a:blip r:embed="rId3">
            <a:extLst>
              <a:ext uri="{28A0092B-C50C-407E-A947-70E740481C1C}">
                <a14:useLocalDpi xmlns:a14="http://schemas.microsoft.com/office/drawing/2010/main" val="0"/>
              </a:ext>
            </a:extLst>
          </a:blip>
          <a:srcRect l="28582" t="4064" r="27904" b="4106"/>
          <a:stretch/>
        </p:blipFill>
        <p:spPr>
          <a:xfrm>
            <a:off x="4779568" y="154999"/>
            <a:ext cx="2213928" cy="30132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2238247"/>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EA39CD37-0733-BAAB-DB5E-7B1318CC2BC0}"/>
              </a:ext>
            </a:extLst>
          </p:cNvPr>
          <p:cNvSpPr/>
          <p:nvPr/>
        </p:nvSpPr>
        <p:spPr>
          <a:xfrm rot="257885">
            <a:off x="9032795" y="-435908"/>
            <a:ext cx="2560320" cy="10137171"/>
          </a:xfrm>
          <a:custGeom>
            <a:avLst/>
            <a:gdLst>
              <a:gd name="connsiteX0" fmla="*/ 304800 w 2560320"/>
              <a:gd name="connsiteY0" fmla="*/ 84153 h 10137171"/>
              <a:gd name="connsiteX1" fmla="*/ 1097280 w 2560320"/>
              <a:gd name="connsiteY1" fmla="*/ 25875 h 10137171"/>
              <a:gd name="connsiteX2" fmla="*/ 1844040 w 2560320"/>
              <a:gd name="connsiteY2" fmla="*/ 870911 h 10137171"/>
              <a:gd name="connsiteX3" fmla="*/ 1859280 w 2560320"/>
              <a:gd name="connsiteY3" fmla="*/ 1074885 h 10137171"/>
              <a:gd name="connsiteX4" fmla="*/ 1874520 w 2560320"/>
              <a:gd name="connsiteY4" fmla="*/ 1628530 h 10137171"/>
              <a:gd name="connsiteX5" fmla="*/ 1615440 w 2560320"/>
              <a:gd name="connsiteY5" fmla="*/ 2269592 h 10137171"/>
              <a:gd name="connsiteX6" fmla="*/ 1417320 w 2560320"/>
              <a:gd name="connsiteY6" fmla="*/ 2502705 h 10137171"/>
              <a:gd name="connsiteX7" fmla="*/ 1051560 w 2560320"/>
              <a:gd name="connsiteY7" fmla="*/ 2619262 h 10137171"/>
              <a:gd name="connsiteX8" fmla="*/ 441960 w 2560320"/>
              <a:gd name="connsiteY8" fmla="*/ 2939793 h 10137171"/>
              <a:gd name="connsiteX9" fmla="*/ 167640 w 2560320"/>
              <a:gd name="connsiteY9" fmla="*/ 3318602 h 10137171"/>
              <a:gd name="connsiteX10" fmla="*/ 0 w 2560320"/>
              <a:gd name="connsiteY10" fmla="*/ 4105360 h 10137171"/>
              <a:gd name="connsiteX11" fmla="*/ 91440 w 2560320"/>
              <a:gd name="connsiteY11" fmla="*/ 4513309 h 10137171"/>
              <a:gd name="connsiteX12" fmla="*/ 259080 w 2560320"/>
              <a:gd name="connsiteY12" fmla="*/ 4717283 h 10137171"/>
              <a:gd name="connsiteX13" fmla="*/ 975360 w 2560320"/>
              <a:gd name="connsiteY13" fmla="*/ 5300067 h 10137171"/>
              <a:gd name="connsiteX14" fmla="*/ 2118360 w 2560320"/>
              <a:gd name="connsiteY14" fmla="*/ 6727886 h 10137171"/>
              <a:gd name="connsiteX15" fmla="*/ 2225040 w 2560320"/>
              <a:gd name="connsiteY15" fmla="*/ 7339809 h 10137171"/>
              <a:gd name="connsiteX16" fmla="*/ 2407920 w 2560320"/>
              <a:gd name="connsiteY16" fmla="*/ 9059021 h 10137171"/>
              <a:gd name="connsiteX17" fmla="*/ 2423160 w 2560320"/>
              <a:gd name="connsiteY17" fmla="*/ 10049753 h 10137171"/>
              <a:gd name="connsiteX18" fmla="*/ 2560320 w 2560320"/>
              <a:gd name="connsiteY18" fmla="*/ 10137171 h 1013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10137171" extrusionOk="0">
                <a:moveTo>
                  <a:pt x="304800" y="84153"/>
                </a:moveTo>
                <a:cubicBezTo>
                  <a:pt x="561387" y="60056"/>
                  <a:pt x="787585" y="-32384"/>
                  <a:pt x="1097280" y="25875"/>
                </a:cubicBezTo>
                <a:cubicBezTo>
                  <a:pt x="1522617" y="144093"/>
                  <a:pt x="1585935" y="478267"/>
                  <a:pt x="1844040" y="870911"/>
                </a:cubicBezTo>
                <a:cubicBezTo>
                  <a:pt x="1841744" y="946106"/>
                  <a:pt x="1849818" y="1020899"/>
                  <a:pt x="1859280" y="1074885"/>
                </a:cubicBezTo>
                <a:cubicBezTo>
                  <a:pt x="1881630" y="1330270"/>
                  <a:pt x="1921706" y="1336922"/>
                  <a:pt x="1874520" y="1628530"/>
                </a:cubicBezTo>
                <a:cubicBezTo>
                  <a:pt x="1842378" y="1949651"/>
                  <a:pt x="1765009" y="2046923"/>
                  <a:pt x="1615440" y="2269592"/>
                </a:cubicBezTo>
                <a:cubicBezTo>
                  <a:pt x="1537611" y="2356840"/>
                  <a:pt x="1484340" y="2463313"/>
                  <a:pt x="1417320" y="2502705"/>
                </a:cubicBezTo>
                <a:cubicBezTo>
                  <a:pt x="1298511" y="2563831"/>
                  <a:pt x="1161534" y="2588517"/>
                  <a:pt x="1051560" y="2619262"/>
                </a:cubicBezTo>
                <a:cubicBezTo>
                  <a:pt x="774861" y="2728952"/>
                  <a:pt x="712831" y="2779472"/>
                  <a:pt x="441960" y="2939793"/>
                </a:cubicBezTo>
                <a:cubicBezTo>
                  <a:pt x="332538" y="3063154"/>
                  <a:pt x="252774" y="3168893"/>
                  <a:pt x="167640" y="3318602"/>
                </a:cubicBezTo>
                <a:cubicBezTo>
                  <a:pt x="49344" y="3566198"/>
                  <a:pt x="38235" y="3823794"/>
                  <a:pt x="0" y="4105360"/>
                </a:cubicBezTo>
                <a:cubicBezTo>
                  <a:pt x="37502" y="4252159"/>
                  <a:pt x="53922" y="4411998"/>
                  <a:pt x="91440" y="4513309"/>
                </a:cubicBezTo>
                <a:cubicBezTo>
                  <a:pt x="143419" y="4602719"/>
                  <a:pt x="202912" y="4645584"/>
                  <a:pt x="259080" y="4717283"/>
                </a:cubicBezTo>
                <a:cubicBezTo>
                  <a:pt x="481410" y="4928782"/>
                  <a:pt x="698247" y="5037781"/>
                  <a:pt x="975360" y="5300067"/>
                </a:cubicBezTo>
                <a:cubicBezTo>
                  <a:pt x="1818627" y="6183769"/>
                  <a:pt x="1702357" y="5930771"/>
                  <a:pt x="2118360" y="6727886"/>
                </a:cubicBezTo>
                <a:cubicBezTo>
                  <a:pt x="2156827" y="6892537"/>
                  <a:pt x="2152830" y="7157288"/>
                  <a:pt x="2225040" y="7339809"/>
                </a:cubicBezTo>
                <a:cubicBezTo>
                  <a:pt x="2257627" y="8046434"/>
                  <a:pt x="2439143" y="8508023"/>
                  <a:pt x="2407920" y="9059021"/>
                </a:cubicBezTo>
                <a:cubicBezTo>
                  <a:pt x="2370449" y="9421970"/>
                  <a:pt x="2334815" y="9644440"/>
                  <a:pt x="2423160" y="10049753"/>
                </a:cubicBezTo>
                <a:cubicBezTo>
                  <a:pt x="2442732" y="10133957"/>
                  <a:pt x="2560320" y="10137171"/>
                  <a:pt x="2560320" y="10137171"/>
                </a:cubicBezTo>
              </a:path>
            </a:pathLst>
          </a:custGeom>
          <a:noFill/>
          <a:ln w="127000">
            <a:solidFill>
              <a:schemeClr val="accent2">
                <a:lumMod val="40000"/>
                <a:lumOff val="60000"/>
              </a:schemeClr>
            </a:solidFill>
            <a:extLst>
              <a:ext uri="{C807C97D-BFC1-408E-A445-0C87EB9F89A2}">
                <ask:lineSketchStyleProps xmlns:ask="http://schemas.microsoft.com/office/drawing/2018/sketchyshapes" sd="1219033472">
                  <a:custGeom>
                    <a:avLst/>
                    <a:gdLst>
                      <a:gd name="connsiteX0" fmla="*/ 304800 w 2560320"/>
                      <a:gd name="connsiteY0" fmla="*/ 44013 h 5301813"/>
                      <a:gd name="connsiteX1" fmla="*/ 1097280 w 2560320"/>
                      <a:gd name="connsiteY1" fmla="*/ 13533 h 5301813"/>
                      <a:gd name="connsiteX2" fmla="*/ 1844040 w 2560320"/>
                      <a:gd name="connsiteY2" fmla="*/ 455493 h 5301813"/>
                      <a:gd name="connsiteX3" fmla="*/ 1859280 w 2560320"/>
                      <a:gd name="connsiteY3" fmla="*/ 562173 h 5301813"/>
                      <a:gd name="connsiteX4" fmla="*/ 1874520 w 2560320"/>
                      <a:gd name="connsiteY4" fmla="*/ 851733 h 5301813"/>
                      <a:gd name="connsiteX5" fmla="*/ 1615440 w 2560320"/>
                      <a:gd name="connsiteY5" fmla="*/ 1187013 h 5301813"/>
                      <a:gd name="connsiteX6" fmla="*/ 1417320 w 2560320"/>
                      <a:gd name="connsiteY6" fmla="*/ 1308933 h 5301813"/>
                      <a:gd name="connsiteX7" fmla="*/ 1051560 w 2560320"/>
                      <a:gd name="connsiteY7" fmla="*/ 1369893 h 5301813"/>
                      <a:gd name="connsiteX8" fmla="*/ 441960 w 2560320"/>
                      <a:gd name="connsiteY8" fmla="*/ 1537533 h 5301813"/>
                      <a:gd name="connsiteX9" fmla="*/ 167640 w 2560320"/>
                      <a:gd name="connsiteY9" fmla="*/ 1735653 h 5301813"/>
                      <a:gd name="connsiteX10" fmla="*/ 0 w 2560320"/>
                      <a:gd name="connsiteY10" fmla="*/ 2147133 h 5301813"/>
                      <a:gd name="connsiteX11" fmla="*/ 91440 w 2560320"/>
                      <a:gd name="connsiteY11" fmla="*/ 2360493 h 5301813"/>
                      <a:gd name="connsiteX12" fmla="*/ 259080 w 2560320"/>
                      <a:gd name="connsiteY12" fmla="*/ 2467173 h 5301813"/>
                      <a:gd name="connsiteX13" fmla="*/ 975360 w 2560320"/>
                      <a:gd name="connsiteY13" fmla="*/ 2771973 h 5301813"/>
                      <a:gd name="connsiteX14" fmla="*/ 2118360 w 2560320"/>
                      <a:gd name="connsiteY14" fmla="*/ 3518733 h 5301813"/>
                      <a:gd name="connsiteX15" fmla="*/ 2225040 w 2560320"/>
                      <a:gd name="connsiteY15" fmla="*/ 3838773 h 5301813"/>
                      <a:gd name="connsiteX16" fmla="*/ 2407920 w 2560320"/>
                      <a:gd name="connsiteY16" fmla="*/ 4737933 h 5301813"/>
                      <a:gd name="connsiteX17" fmla="*/ 2423160 w 2560320"/>
                      <a:gd name="connsiteY17" fmla="*/ 5256093 h 5301813"/>
                      <a:gd name="connsiteX18" fmla="*/ 2560320 w 2560320"/>
                      <a:gd name="connsiteY18" fmla="*/ 5301813 h 530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20" h="5301813">
                        <a:moveTo>
                          <a:pt x="304800" y="44013"/>
                        </a:moveTo>
                        <a:cubicBezTo>
                          <a:pt x="568960" y="33853"/>
                          <a:pt x="835963" y="-26433"/>
                          <a:pt x="1097280" y="13533"/>
                        </a:cubicBezTo>
                        <a:cubicBezTo>
                          <a:pt x="1447383" y="67078"/>
                          <a:pt x="1608910" y="249755"/>
                          <a:pt x="1844040" y="455493"/>
                        </a:cubicBezTo>
                        <a:cubicBezTo>
                          <a:pt x="1849120" y="491053"/>
                          <a:pt x="1852235" y="526950"/>
                          <a:pt x="1859280" y="562173"/>
                        </a:cubicBezTo>
                        <a:cubicBezTo>
                          <a:pt x="1886258" y="697065"/>
                          <a:pt x="1916471" y="697912"/>
                          <a:pt x="1874520" y="851733"/>
                        </a:cubicBezTo>
                        <a:cubicBezTo>
                          <a:pt x="1828943" y="1018848"/>
                          <a:pt x="1756208" y="1080029"/>
                          <a:pt x="1615440" y="1187013"/>
                        </a:cubicBezTo>
                        <a:cubicBezTo>
                          <a:pt x="1553703" y="1233933"/>
                          <a:pt x="1491081" y="1285011"/>
                          <a:pt x="1417320" y="1308933"/>
                        </a:cubicBezTo>
                        <a:cubicBezTo>
                          <a:pt x="1299747" y="1347065"/>
                          <a:pt x="1172761" y="1345653"/>
                          <a:pt x="1051560" y="1369893"/>
                        </a:cubicBezTo>
                        <a:cubicBezTo>
                          <a:pt x="770744" y="1426056"/>
                          <a:pt x="709004" y="1453203"/>
                          <a:pt x="441960" y="1537533"/>
                        </a:cubicBezTo>
                        <a:cubicBezTo>
                          <a:pt x="350520" y="1603573"/>
                          <a:pt x="245879" y="1654405"/>
                          <a:pt x="167640" y="1735653"/>
                        </a:cubicBezTo>
                        <a:cubicBezTo>
                          <a:pt x="45685" y="1862299"/>
                          <a:pt x="36345" y="1989636"/>
                          <a:pt x="0" y="2147133"/>
                        </a:cubicBezTo>
                        <a:cubicBezTo>
                          <a:pt x="30480" y="2218253"/>
                          <a:pt x="42755" y="2300353"/>
                          <a:pt x="91440" y="2360493"/>
                        </a:cubicBezTo>
                        <a:cubicBezTo>
                          <a:pt x="133115" y="2411974"/>
                          <a:pt x="199032" y="2439220"/>
                          <a:pt x="259080" y="2467173"/>
                        </a:cubicBezTo>
                        <a:cubicBezTo>
                          <a:pt x="494318" y="2576680"/>
                          <a:pt x="745385" y="2651806"/>
                          <a:pt x="975360" y="2771973"/>
                        </a:cubicBezTo>
                        <a:cubicBezTo>
                          <a:pt x="1863036" y="3235804"/>
                          <a:pt x="1715884" y="3116257"/>
                          <a:pt x="2118360" y="3518733"/>
                        </a:cubicBezTo>
                        <a:cubicBezTo>
                          <a:pt x="2153920" y="3625413"/>
                          <a:pt x="2195806" y="3730189"/>
                          <a:pt x="2225040" y="3838773"/>
                        </a:cubicBezTo>
                        <a:cubicBezTo>
                          <a:pt x="2311081" y="4158355"/>
                          <a:pt x="2350294" y="4415227"/>
                          <a:pt x="2407920" y="4737933"/>
                        </a:cubicBezTo>
                        <a:cubicBezTo>
                          <a:pt x="2370781" y="4923628"/>
                          <a:pt x="2329657" y="5045712"/>
                          <a:pt x="2423160" y="5256093"/>
                        </a:cubicBezTo>
                        <a:cubicBezTo>
                          <a:pt x="2442733" y="5300132"/>
                          <a:pt x="2560320" y="5301813"/>
                          <a:pt x="2560320" y="5301813"/>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801A9D6F-930E-2721-781B-CB21C64A675B}"/>
              </a:ext>
            </a:extLst>
          </p:cNvPr>
          <p:cNvCxnSpPr>
            <a:cxnSpLocks/>
          </p:cNvCxnSpPr>
          <p:nvPr/>
        </p:nvCxnSpPr>
        <p:spPr>
          <a:xfrm rot="16200000">
            <a:off x="6758231" y="-3775825"/>
            <a:ext cx="0" cy="1440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B78E914-26BF-ACCD-03A1-E90670A11A45}"/>
              </a:ext>
            </a:extLst>
          </p:cNvPr>
          <p:cNvGrpSpPr/>
          <p:nvPr/>
        </p:nvGrpSpPr>
        <p:grpSpPr>
          <a:xfrm>
            <a:off x="3106715" y="1036123"/>
            <a:ext cx="5324097" cy="2397703"/>
            <a:chOff x="3006858" y="1195558"/>
            <a:chExt cx="5324097" cy="2397703"/>
          </a:xfrm>
        </p:grpSpPr>
        <p:sp>
          <p:nvSpPr>
            <p:cNvPr id="19" name="TextBox 18">
              <a:extLst>
                <a:ext uri="{FF2B5EF4-FFF2-40B4-BE49-F238E27FC236}">
                  <a16:creationId xmlns:a16="http://schemas.microsoft.com/office/drawing/2014/main" id="{879BE6EB-9906-17DA-DC91-5595591F57B6}"/>
                </a:ext>
              </a:extLst>
            </p:cNvPr>
            <p:cNvSpPr txBox="1"/>
            <p:nvPr/>
          </p:nvSpPr>
          <p:spPr>
            <a:xfrm>
              <a:off x="5476220" y="1195558"/>
              <a:ext cx="2854735" cy="1938992"/>
            </a:xfrm>
            <a:prstGeom prst="rect">
              <a:avLst/>
            </a:prstGeom>
            <a:noFill/>
          </p:spPr>
          <p:txBody>
            <a:bodyPr wrap="square" rtlCol="0">
              <a:spAutoFit/>
            </a:bodyPr>
            <a:lstStyle/>
            <a:p>
              <a:r>
                <a:rPr lang="en-US" sz="2400" dirty="0">
                  <a:solidFill>
                    <a:schemeClr val="accent2">
                      <a:lumMod val="75000"/>
                    </a:schemeClr>
                  </a:solidFill>
                </a:rPr>
                <a:t>Update Profile details, like mobile, email, to submit details and accept calls, and messages.</a:t>
              </a:r>
            </a:p>
          </p:txBody>
        </p:sp>
        <p:grpSp>
          <p:nvGrpSpPr>
            <p:cNvPr id="20" name="Group 19">
              <a:extLst>
                <a:ext uri="{FF2B5EF4-FFF2-40B4-BE49-F238E27FC236}">
                  <a16:creationId xmlns:a16="http://schemas.microsoft.com/office/drawing/2014/main" id="{9FF28390-D18F-6976-B0E0-2F9DE717CB82}"/>
                </a:ext>
              </a:extLst>
            </p:cNvPr>
            <p:cNvGrpSpPr/>
            <p:nvPr/>
          </p:nvGrpSpPr>
          <p:grpSpPr>
            <a:xfrm rot="16200000">
              <a:off x="3443085" y="1436440"/>
              <a:ext cx="1720594" cy="2593048"/>
              <a:chOff x="3337559" y="1109302"/>
              <a:chExt cx="1720594" cy="2593048"/>
            </a:xfrm>
          </p:grpSpPr>
          <p:grpSp>
            <p:nvGrpSpPr>
              <p:cNvPr id="21" name="Group 20">
                <a:extLst>
                  <a:ext uri="{FF2B5EF4-FFF2-40B4-BE49-F238E27FC236}">
                    <a16:creationId xmlns:a16="http://schemas.microsoft.com/office/drawing/2014/main" id="{F65B7F5E-6239-882E-0CE1-6B4C2416E5AB}"/>
                  </a:ext>
                </a:extLst>
              </p:cNvPr>
              <p:cNvGrpSpPr/>
              <p:nvPr/>
            </p:nvGrpSpPr>
            <p:grpSpPr>
              <a:xfrm>
                <a:off x="3337559" y="1874838"/>
                <a:ext cx="1027206" cy="720000"/>
                <a:chOff x="3337559" y="2245749"/>
                <a:chExt cx="1027206" cy="720000"/>
              </a:xfrm>
            </p:grpSpPr>
            <p:sp>
              <p:nvSpPr>
                <p:cNvPr id="23" name="Oval 22">
                  <a:extLst>
                    <a:ext uri="{FF2B5EF4-FFF2-40B4-BE49-F238E27FC236}">
                      <a16:creationId xmlns:a16="http://schemas.microsoft.com/office/drawing/2014/main" id="{13A41FFA-D54D-537D-3152-8258746CD0CC}"/>
                    </a:ext>
                  </a:extLst>
                </p:cNvPr>
                <p:cNvSpPr/>
                <p:nvPr/>
              </p:nvSpPr>
              <p:spPr>
                <a:xfrm rot="5400000">
                  <a:off x="3644765" y="2245749"/>
                  <a:ext cx="720000" cy="720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accent2">
                          <a:lumMod val="20000"/>
                          <a:lumOff val="80000"/>
                        </a:schemeClr>
                      </a:solidFill>
                    </a:rPr>
                    <a:t>3</a:t>
                  </a:r>
                </a:p>
              </p:txBody>
            </p:sp>
            <p:cxnSp>
              <p:nvCxnSpPr>
                <p:cNvPr id="24" name="Straight Connector 23">
                  <a:extLst>
                    <a:ext uri="{FF2B5EF4-FFF2-40B4-BE49-F238E27FC236}">
                      <a16:creationId xmlns:a16="http://schemas.microsoft.com/office/drawing/2014/main" id="{8FF5E517-AF0E-F6DD-98B2-94AF1E55C409}"/>
                    </a:ext>
                  </a:extLst>
                </p:cNvPr>
                <p:cNvCxnSpPr>
                  <a:cxnSpLocks/>
                </p:cNvCxnSpPr>
                <p:nvPr/>
              </p:nvCxnSpPr>
              <p:spPr>
                <a:xfrm rot="5400000">
                  <a:off x="3517559" y="2409418"/>
                  <a:ext cx="0" cy="36000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71DE8B9-2911-6BEE-B646-31AD5BB10E74}"/>
                  </a:ext>
                </a:extLst>
              </p:cNvPr>
              <p:cNvSpPr txBox="1"/>
              <p:nvPr/>
            </p:nvSpPr>
            <p:spPr>
              <a:xfrm rot="5400000">
                <a:off x="3469242" y="2113438"/>
                <a:ext cx="2593048" cy="584775"/>
              </a:xfrm>
              <a:prstGeom prst="rect">
                <a:avLst/>
              </a:prstGeom>
              <a:noFill/>
            </p:spPr>
            <p:txBody>
              <a:bodyPr wrap="square">
                <a:spAutoFit/>
              </a:bodyPr>
              <a:lstStyle>
                <a:defPPr>
                  <a:defRPr lang="en-US"/>
                </a:defPPr>
                <a:lvl1pPr>
                  <a:defRPr sz="4000" b="1">
                    <a:solidFill>
                      <a:schemeClr val="accent2">
                        <a:lumMod val="75000"/>
                      </a:schemeClr>
                    </a:solidFill>
                    <a:latin typeface="Sansation" panose="02000000000000000000" pitchFamily="2" charset="0"/>
                  </a:defRPr>
                </a:lvl1pPr>
              </a:lstStyle>
              <a:p>
                <a:pPr algn="ctr"/>
                <a:r>
                  <a:rPr lang="en-US" sz="3200" dirty="0"/>
                  <a:t>Edit Profile</a:t>
                </a:r>
              </a:p>
            </p:txBody>
          </p:sp>
        </p:grpSp>
      </p:grpSp>
      <p:pic>
        <p:nvPicPr>
          <p:cNvPr id="3" name="Picture 2">
            <a:extLst>
              <a:ext uri="{FF2B5EF4-FFF2-40B4-BE49-F238E27FC236}">
                <a16:creationId xmlns:a16="http://schemas.microsoft.com/office/drawing/2014/main" id="{B74B7C13-E280-9327-7DD0-D6C197E94EA3}"/>
              </a:ext>
            </a:extLst>
          </p:cNvPr>
          <p:cNvPicPr>
            <a:picLocks noChangeAspect="1"/>
          </p:cNvPicPr>
          <p:nvPr/>
        </p:nvPicPr>
        <p:blipFill>
          <a:blip r:embed="rId3">
            <a:extLst>
              <a:ext uri="{28A0092B-C50C-407E-A947-70E740481C1C}">
                <a14:useLocalDpi xmlns:a14="http://schemas.microsoft.com/office/drawing/2010/main" val="0"/>
              </a:ext>
            </a:extLst>
          </a:blip>
          <a:srcRect l="736" t="651" r="116" b="1704"/>
          <a:stretch/>
        </p:blipFill>
        <p:spPr>
          <a:xfrm>
            <a:off x="3474720" y="3659847"/>
            <a:ext cx="4131944" cy="26285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286257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F2E713D4-C8AC-8FF6-9B4B-2D6793DD8056}"/>
              </a:ext>
            </a:extLst>
          </p:cNvPr>
          <p:cNvSpPr/>
          <p:nvPr/>
        </p:nvSpPr>
        <p:spPr>
          <a:xfrm>
            <a:off x="1272452"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1" name="Rectangle: Rounded Corners 50">
            <a:extLst>
              <a:ext uri="{FF2B5EF4-FFF2-40B4-BE49-F238E27FC236}">
                <a16:creationId xmlns:a16="http://schemas.microsoft.com/office/drawing/2014/main" id="{7ED26F84-6087-B32E-6155-7D73B5D58C1F}"/>
              </a:ext>
            </a:extLst>
          </p:cNvPr>
          <p:cNvSpPr/>
          <p:nvPr/>
        </p:nvSpPr>
        <p:spPr>
          <a:xfrm>
            <a:off x="1849237"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6" name="TextBox 5">
            <a:extLst>
              <a:ext uri="{FF2B5EF4-FFF2-40B4-BE49-F238E27FC236}">
                <a16:creationId xmlns:a16="http://schemas.microsoft.com/office/drawing/2014/main" id="{7F825897-AAAC-2950-24D8-6F0EC50E5E81}"/>
              </a:ext>
            </a:extLst>
          </p:cNvPr>
          <p:cNvSpPr txBox="1"/>
          <p:nvPr/>
        </p:nvSpPr>
        <p:spPr>
          <a:xfrm>
            <a:off x="297708" y="259754"/>
            <a:ext cx="7038474"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6200000">
            <a:off x="8263278" y="-865830"/>
            <a:ext cx="6532872" cy="8589659"/>
            <a:chOff x="4134643" y="2551481"/>
            <a:chExt cx="6532872" cy="8589659"/>
          </a:xfrm>
          <a:blipFill dpi="0" rotWithShape="0">
            <a:blip r:embed="rId2"/>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3" name="TextBox 2">
            <a:extLst>
              <a:ext uri="{FF2B5EF4-FFF2-40B4-BE49-F238E27FC236}">
                <a16:creationId xmlns:a16="http://schemas.microsoft.com/office/drawing/2014/main" id="{FCF24D74-5D97-DC59-C5B7-D93F064AC026}"/>
              </a:ext>
            </a:extLst>
          </p:cNvPr>
          <p:cNvSpPr txBox="1"/>
          <p:nvPr/>
        </p:nvSpPr>
        <p:spPr>
          <a:xfrm rot="10800000" flipV="1">
            <a:off x="435276" y="7821182"/>
            <a:ext cx="1896444" cy="400110"/>
          </a:xfrm>
          <a:prstGeom prst="rect">
            <a:avLst/>
          </a:prstGeom>
          <a:noFill/>
          <a:ln>
            <a:noFill/>
          </a:ln>
        </p:spPr>
        <p:txBody>
          <a:bodyPr wrap="square" rtlCol="0">
            <a:spAutoFit/>
          </a:bodyPr>
          <a:lstStyle/>
          <a:p>
            <a:r>
              <a:rPr lang="en-IN" sz="2000" b="1" dirty="0">
                <a:solidFill>
                  <a:schemeClr val="accent1">
                    <a:lumMod val="50000"/>
                  </a:schemeClr>
                </a:solidFill>
                <a:latin typeface="Sansation" panose="02000000000000000000" pitchFamily="2" charset="0"/>
              </a:rPr>
              <a:t>MESSFINDER</a:t>
            </a:r>
          </a:p>
        </p:txBody>
      </p:sp>
      <p:sp>
        <p:nvSpPr>
          <p:cNvPr id="52" name="Rectangle: Rounded Corners 51">
            <a:extLst>
              <a:ext uri="{FF2B5EF4-FFF2-40B4-BE49-F238E27FC236}">
                <a16:creationId xmlns:a16="http://schemas.microsoft.com/office/drawing/2014/main" id="{638724F5-8A45-2273-8B48-D796343F2C05}"/>
              </a:ext>
            </a:extLst>
          </p:cNvPr>
          <p:cNvSpPr/>
          <p:nvPr/>
        </p:nvSpPr>
        <p:spPr>
          <a:xfrm>
            <a:off x="-3706172" y="1650548"/>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What is Mess Finder?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Mess Finder is a web application which helps </a:t>
            </a:r>
            <a:r>
              <a:rPr kumimoji="0" lang="en-IN" sz="2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students</a:t>
            </a: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and working professionals find affordable rooms for rent.</a:t>
            </a:r>
          </a:p>
        </p:txBody>
      </p:sp>
      <p:sp>
        <p:nvSpPr>
          <p:cNvPr id="7" name="Oval 6">
            <a:extLst>
              <a:ext uri="{FF2B5EF4-FFF2-40B4-BE49-F238E27FC236}">
                <a16:creationId xmlns:a16="http://schemas.microsoft.com/office/drawing/2014/main" id="{8CE24F8E-15B7-CF7F-1BE1-2CC9E11AE250}"/>
              </a:ext>
            </a:extLst>
          </p:cNvPr>
          <p:cNvSpPr/>
          <p:nvPr/>
        </p:nvSpPr>
        <p:spPr>
          <a:xfrm>
            <a:off x="75276" y="7821182"/>
            <a:ext cx="360000" cy="360000"/>
          </a:xfrm>
          <a:prstGeom prst="ellipse">
            <a:avLst/>
          </a:prstGeom>
          <a:blipFill>
            <a:blip r:embed="rId3">
              <a:extLst>
                <a:ext uri="{96DAC541-7B7A-43D3-8B79-37D633B846F1}">
                  <asvg:svgBlip xmlns:asvg="http://schemas.microsoft.com/office/drawing/2016/SVG/main" r:embed="rId4"/>
                </a:ext>
              </a:extLst>
            </a:blip>
            <a:stretch>
              <a:fillRect/>
            </a:stretch>
          </a:blipFill>
          <a:ln w="25400">
            <a:solidFill>
              <a:schemeClr val="bg1"/>
            </a:solidFill>
          </a:ln>
          <a:effectLst>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97198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pct70">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733DEB-A7D5-FBAF-A783-B55F46F41C02}"/>
              </a:ext>
            </a:extLst>
          </p:cNvPr>
          <p:cNvSpPr/>
          <p:nvPr/>
        </p:nvSpPr>
        <p:spPr>
          <a:xfrm>
            <a:off x="-6762182" y="1650548"/>
            <a:ext cx="4320000" cy="3600000"/>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What is Mess Finder?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Mess Finder is a web application which helps </a:t>
            </a:r>
            <a:r>
              <a:rPr kumimoji="0" lang="en-IN" sz="2000" b="0" i="1"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students</a:t>
            </a: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and working professionals find affordable rooms for rent.</a:t>
            </a:r>
          </a:p>
        </p:txBody>
      </p:sp>
      <p:sp>
        <p:nvSpPr>
          <p:cNvPr id="50" name="Rectangle: Rounded Corners 49">
            <a:extLst>
              <a:ext uri="{FF2B5EF4-FFF2-40B4-BE49-F238E27FC236}">
                <a16:creationId xmlns:a16="http://schemas.microsoft.com/office/drawing/2014/main" id="{F2E713D4-C8AC-8FF6-9B4B-2D6793DD8056}"/>
              </a:ext>
            </a:extLst>
          </p:cNvPr>
          <p:cNvSpPr/>
          <p:nvPr/>
        </p:nvSpPr>
        <p:spPr>
          <a:xfrm>
            <a:off x="1882052"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1" name="Rectangle: Rounded Corners 50">
            <a:extLst>
              <a:ext uri="{FF2B5EF4-FFF2-40B4-BE49-F238E27FC236}">
                <a16:creationId xmlns:a16="http://schemas.microsoft.com/office/drawing/2014/main" id="{7ED26F84-6087-B32E-6155-7D73B5D58C1F}"/>
              </a:ext>
            </a:extLst>
          </p:cNvPr>
          <p:cNvSpPr/>
          <p:nvPr/>
        </p:nvSpPr>
        <p:spPr>
          <a:xfrm>
            <a:off x="-3716766"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6" name="TextBox 5">
            <a:extLst>
              <a:ext uri="{FF2B5EF4-FFF2-40B4-BE49-F238E27FC236}">
                <a16:creationId xmlns:a16="http://schemas.microsoft.com/office/drawing/2014/main" id="{7F825897-AAAC-2950-24D8-6F0EC50E5E81}"/>
              </a:ext>
            </a:extLst>
          </p:cNvPr>
          <p:cNvSpPr txBox="1"/>
          <p:nvPr/>
        </p:nvSpPr>
        <p:spPr>
          <a:xfrm>
            <a:off x="297708" y="259754"/>
            <a:ext cx="7276572"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6200000">
            <a:off x="8263278" y="-865830"/>
            <a:ext cx="6532872" cy="8589659"/>
            <a:chOff x="4134643" y="2551481"/>
            <a:chExt cx="6532872" cy="8589659"/>
          </a:xfrm>
          <a:blipFill dpi="0" rotWithShape="0">
            <a:blip r:embed="rId2"/>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3" name="TextBox 2">
            <a:extLst>
              <a:ext uri="{FF2B5EF4-FFF2-40B4-BE49-F238E27FC236}">
                <a16:creationId xmlns:a16="http://schemas.microsoft.com/office/drawing/2014/main" id="{D58E04E9-5431-4022-65FC-4F346A899320}"/>
              </a:ext>
            </a:extLst>
          </p:cNvPr>
          <p:cNvSpPr txBox="1"/>
          <p:nvPr/>
        </p:nvSpPr>
        <p:spPr>
          <a:xfrm>
            <a:off x="297708" y="-2208720"/>
            <a:ext cx="5798292"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Problems facing!</a:t>
            </a:r>
          </a:p>
        </p:txBody>
      </p:sp>
      <p:sp>
        <p:nvSpPr>
          <p:cNvPr id="9" name="Rectangle: Rounded Corners 8">
            <a:extLst>
              <a:ext uri="{FF2B5EF4-FFF2-40B4-BE49-F238E27FC236}">
                <a16:creationId xmlns:a16="http://schemas.microsoft.com/office/drawing/2014/main" id="{24024575-28FF-81E7-1C3E-9722FCEAD17B}"/>
              </a:ext>
            </a:extLst>
          </p:cNvPr>
          <p:cNvSpPr/>
          <p:nvPr/>
        </p:nvSpPr>
        <p:spPr>
          <a:xfrm>
            <a:off x="-20895806" y="1269000"/>
            <a:ext cx="3600000" cy="4320000"/>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4">
                    <a:lumMod val="75000"/>
                  </a:schemeClr>
                </a:solidFill>
              </a:rPr>
              <a:t>2</a:t>
            </a:r>
            <a:endParaRPr lang="en-IN" sz="3600" b="1" dirty="0">
              <a:solidFill>
                <a:schemeClr val="accent4">
                  <a:lumMod val="75000"/>
                </a:schemeClr>
              </a:solidFill>
            </a:endParaRPr>
          </a:p>
          <a:p>
            <a:r>
              <a:rPr lang="en-IN" sz="2400" b="1" dirty="0">
                <a:solidFill>
                  <a:schemeClr val="accent4">
                    <a:lumMod val="75000"/>
                  </a:schemeClr>
                </a:solidFill>
              </a:rPr>
              <a:t>Lack of trusted sources.</a:t>
            </a:r>
          </a:p>
          <a:p>
            <a:r>
              <a:rPr lang="en-IN" b="1" dirty="0">
                <a:solidFill>
                  <a:schemeClr val="tx2">
                    <a:lumMod val="60000"/>
                    <a:lumOff val="40000"/>
                  </a:schemeClr>
                </a:solidFill>
              </a:rPr>
              <a:t>“it is very difficult to verify owner credibility and trusted room, as many scamming sites are there who fool users and steal money from them.”</a:t>
            </a:r>
          </a:p>
          <a:p>
            <a:endParaRPr lang="en-IN" dirty="0"/>
          </a:p>
        </p:txBody>
      </p:sp>
      <p:sp>
        <p:nvSpPr>
          <p:cNvPr id="10" name="Rectangle: Rounded Corners 9">
            <a:extLst>
              <a:ext uri="{FF2B5EF4-FFF2-40B4-BE49-F238E27FC236}">
                <a16:creationId xmlns:a16="http://schemas.microsoft.com/office/drawing/2014/main" id="{02059C30-6E3E-2372-1104-017CF841EE8C}"/>
              </a:ext>
            </a:extLst>
          </p:cNvPr>
          <p:cNvSpPr/>
          <p:nvPr/>
        </p:nvSpPr>
        <p:spPr>
          <a:xfrm>
            <a:off x="-24764769" y="1269000"/>
            <a:ext cx="3600000" cy="4320000"/>
          </a:xfrm>
          <a:prstGeom prst="round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6">
                    <a:lumMod val="75000"/>
                  </a:schemeClr>
                </a:solidFill>
              </a:rPr>
              <a:t>3</a:t>
            </a:r>
            <a:endParaRPr lang="en-IN" sz="2400" b="1" dirty="0">
              <a:solidFill>
                <a:schemeClr val="accent6">
                  <a:lumMod val="75000"/>
                </a:schemeClr>
              </a:solidFill>
            </a:endParaRPr>
          </a:p>
          <a:p>
            <a:r>
              <a:rPr lang="en-IN" sz="2400" b="1" dirty="0">
                <a:solidFill>
                  <a:schemeClr val="accent6">
                    <a:lumMod val="75000"/>
                  </a:schemeClr>
                </a:solidFill>
              </a:rPr>
              <a:t>Very hard and time-consuming!</a:t>
            </a:r>
          </a:p>
          <a:p>
            <a:r>
              <a:rPr lang="en-IN" b="1" dirty="0">
                <a:solidFill>
                  <a:schemeClr val="tx2">
                    <a:lumMod val="60000"/>
                    <a:lumOff val="40000"/>
                  </a:schemeClr>
                </a:solidFill>
              </a:rPr>
              <a:t>“People have to find room, people have to check many different places like, Facebook, Google Map, posters, or ask others o find a room. As everything is unorganized.”</a:t>
            </a:r>
          </a:p>
          <a:p>
            <a:endParaRPr lang="en-IN" dirty="0"/>
          </a:p>
          <a:p>
            <a:endParaRPr lang="en-IN" dirty="0"/>
          </a:p>
        </p:txBody>
      </p:sp>
      <p:sp>
        <p:nvSpPr>
          <p:cNvPr id="11" name="Rectangle: Rounded Corners 10">
            <a:extLst>
              <a:ext uri="{FF2B5EF4-FFF2-40B4-BE49-F238E27FC236}">
                <a16:creationId xmlns:a16="http://schemas.microsoft.com/office/drawing/2014/main" id="{F30E5986-59DF-9F72-2A81-E5A2295CF700}"/>
              </a:ext>
            </a:extLst>
          </p:cNvPr>
          <p:cNvSpPr/>
          <p:nvPr/>
        </p:nvSpPr>
        <p:spPr>
          <a:xfrm>
            <a:off x="-16967617" y="729000"/>
            <a:ext cx="4320000" cy="5400000"/>
          </a:xfrm>
          <a:prstGeom prst="round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1">
                    <a:lumMod val="75000"/>
                  </a:schemeClr>
                </a:solidFill>
              </a:rPr>
              <a:t>1</a:t>
            </a:r>
            <a:endParaRPr lang="en-IN" sz="2800" b="1" dirty="0">
              <a:solidFill>
                <a:schemeClr val="accent1">
                  <a:lumMod val="75000"/>
                </a:schemeClr>
              </a:solidFill>
            </a:endParaRPr>
          </a:p>
          <a:p>
            <a:r>
              <a:rPr lang="en-IN" sz="2800" b="1" dirty="0">
                <a:solidFill>
                  <a:schemeClr val="accent1">
                    <a:lumMod val="75000"/>
                  </a:schemeClr>
                </a:solidFill>
              </a:rPr>
              <a:t>Difficult to find rooms!</a:t>
            </a:r>
          </a:p>
          <a:p>
            <a:r>
              <a:rPr lang="en-IN" sz="2000" b="1" dirty="0">
                <a:solidFill>
                  <a:schemeClr val="tx2">
                    <a:lumMod val="60000"/>
                    <a:lumOff val="40000"/>
                  </a:schemeClr>
                </a:solidFill>
              </a:rPr>
              <a:t>“To find room, people have to check many different places like, Facebook, Google Map, posters, or ask others to find a room. As everything is unorganized.”</a:t>
            </a:r>
          </a:p>
        </p:txBody>
      </p:sp>
      <p:pic>
        <p:nvPicPr>
          <p:cNvPr id="4" name="Graphic 3">
            <a:extLst>
              <a:ext uri="{FF2B5EF4-FFF2-40B4-BE49-F238E27FC236}">
                <a16:creationId xmlns:a16="http://schemas.microsoft.com/office/drawing/2014/main" id="{8FD31590-158A-DC6D-0A20-0BA5803A07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4926" y="3817153"/>
            <a:ext cx="2194617" cy="2194617"/>
          </a:xfrm>
          <a:prstGeom prst="rect">
            <a:avLst/>
          </a:prstGeom>
        </p:spPr>
      </p:pic>
      <p:pic>
        <p:nvPicPr>
          <p:cNvPr id="7" name="Graphic 6">
            <a:extLst>
              <a:ext uri="{FF2B5EF4-FFF2-40B4-BE49-F238E27FC236}">
                <a16:creationId xmlns:a16="http://schemas.microsoft.com/office/drawing/2014/main" id="{9F8EF380-5139-2FE8-2386-30F4A1B84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71994" y="3940503"/>
            <a:ext cx="1643312" cy="1643312"/>
          </a:xfrm>
          <a:prstGeom prst="rect">
            <a:avLst/>
          </a:prstGeom>
        </p:spPr>
      </p:pic>
    </p:spTree>
    <p:extLst>
      <p:ext uri="{BB962C8B-B14F-4D97-AF65-F5344CB8AC3E}">
        <p14:creationId xmlns:p14="http://schemas.microsoft.com/office/powerpoint/2010/main" val="1978103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F2E713D4-C8AC-8FF6-9B4B-2D6793DD8056}"/>
              </a:ext>
            </a:extLst>
          </p:cNvPr>
          <p:cNvSpPr/>
          <p:nvPr/>
        </p:nvSpPr>
        <p:spPr>
          <a:xfrm>
            <a:off x="-15607594" y="1650548"/>
            <a:ext cx="4320000" cy="360000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Why we built this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By considering the high demand of rental rooms, in the growing generation, it is very difficult to find rooms too easily and quickly, but with our one stop solution it can helps you to find rooms.</a:t>
            </a:r>
          </a:p>
        </p:txBody>
      </p:sp>
      <p:sp>
        <p:nvSpPr>
          <p:cNvPr id="51" name="Rectangle: Rounded Corners 50">
            <a:extLst>
              <a:ext uri="{FF2B5EF4-FFF2-40B4-BE49-F238E27FC236}">
                <a16:creationId xmlns:a16="http://schemas.microsoft.com/office/drawing/2014/main" id="{7ED26F84-6087-B32E-6155-7D73B5D58C1F}"/>
              </a:ext>
            </a:extLst>
          </p:cNvPr>
          <p:cNvSpPr/>
          <p:nvPr/>
        </p:nvSpPr>
        <p:spPr>
          <a:xfrm>
            <a:off x="-19029733" y="1650548"/>
            <a:ext cx="4320000" cy="3600000"/>
          </a:xfrm>
          <a:prstGeom prst="round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ED7D31">
                    <a:lumMod val="20000"/>
                    <a:lumOff val="80000"/>
                  </a:srgbClr>
                </a:solidFill>
                <a:effectLst/>
                <a:uLnTx/>
                <a:uFillTx/>
                <a:latin typeface="Calibri" panose="020F0502020204030204"/>
                <a:ea typeface="+mn-ea"/>
                <a:cs typeface="+mn-cs"/>
              </a:rPr>
              <a:t>Who is it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Is it for specifically students and working professionals, who have to switch to another location for study and working purpose, it helps them find rooms in advance before relocating</a:t>
            </a:r>
          </a:p>
        </p:txBody>
      </p:sp>
      <p:sp>
        <p:nvSpPr>
          <p:cNvPr id="6" name="TextBox 5">
            <a:extLst>
              <a:ext uri="{FF2B5EF4-FFF2-40B4-BE49-F238E27FC236}">
                <a16:creationId xmlns:a16="http://schemas.microsoft.com/office/drawing/2014/main" id="{7F825897-AAAC-2950-24D8-6F0EC50E5E81}"/>
              </a:ext>
            </a:extLst>
          </p:cNvPr>
          <p:cNvSpPr txBox="1"/>
          <p:nvPr/>
        </p:nvSpPr>
        <p:spPr>
          <a:xfrm>
            <a:off x="287904" y="-1506245"/>
            <a:ext cx="7530216" cy="830997"/>
          </a:xfrm>
          <a:prstGeom prst="rect">
            <a:avLst/>
          </a:prstGeom>
          <a:noFill/>
          <a:ln>
            <a:noFill/>
          </a:ln>
        </p:spPr>
        <p:txBody>
          <a:bodyPr wrap="square" rtlCol="0">
            <a:spAutoFit/>
          </a:bodyPr>
          <a:lstStyle/>
          <a:p>
            <a:r>
              <a:rPr lang="en-IN" sz="4800" b="1" dirty="0">
                <a:solidFill>
                  <a:schemeClr val="accent1">
                    <a:lumMod val="50000"/>
                  </a:schemeClr>
                </a:solidFill>
                <a:latin typeface="Sansation" panose="02000000000000000000" pitchFamily="2" charset="0"/>
              </a:rPr>
              <a:t>Know About MessFinder</a:t>
            </a:r>
          </a:p>
        </p:txBody>
      </p:sp>
      <p:grpSp>
        <p:nvGrpSpPr>
          <p:cNvPr id="24" name="Group 23">
            <a:extLst>
              <a:ext uri="{FF2B5EF4-FFF2-40B4-BE49-F238E27FC236}">
                <a16:creationId xmlns:a16="http://schemas.microsoft.com/office/drawing/2014/main" id="{AFE8CF1F-CFCD-8CB3-DDF7-5E809F56EC88}"/>
              </a:ext>
            </a:extLst>
          </p:cNvPr>
          <p:cNvGrpSpPr/>
          <p:nvPr/>
        </p:nvGrpSpPr>
        <p:grpSpPr>
          <a:xfrm rot="16200000">
            <a:off x="13635709" y="-865830"/>
            <a:ext cx="6532872" cy="8589659"/>
            <a:chOff x="4134643" y="2551481"/>
            <a:chExt cx="6532872" cy="8589659"/>
          </a:xfrm>
          <a:blipFill dpi="0" rotWithShape="0">
            <a:blip r:embed="rId2">
              <a:duotone>
                <a:prstClr val="black"/>
                <a:schemeClr val="tx2">
                  <a:tint val="45000"/>
                  <a:satMod val="400000"/>
                </a:schemeClr>
              </a:duotone>
            </a:blip>
            <a:srcRect/>
            <a:stretch>
              <a:fillRect l="-20000" t="-20000" r="-20000" b="-20000"/>
            </a:stretch>
          </a:blipFill>
          <a:effectLst>
            <a:outerShdw blurRad="50800" dist="38100" dir="2700000" algn="tl" rotWithShape="0">
              <a:prstClr val="black">
                <a:alpha val="40000"/>
              </a:prstClr>
            </a:outerShdw>
          </a:effectLst>
        </p:grpSpPr>
        <p:sp>
          <p:nvSpPr>
            <p:cNvPr id="32" name="Flowchart: Off-page Connector 19">
              <a:extLst>
                <a:ext uri="{FF2B5EF4-FFF2-40B4-BE49-F238E27FC236}">
                  <a16:creationId xmlns:a16="http://schemas.microsoft.com/office/drawing/2014/main" id="{FC1A7F6C-2CD4-E52F-3B7A-A4EB549CA532}"/>
                </a:ext>
              </a:extLst>
            </p:cNvPr>
            <p:cNvSpPr/>
            <p:nvPr/>
          </p:nvSpPr>
          <p:spPr>
            <a:xfrm rot="10800000">
              <a:off x="6812183" y="3541850"/>
              <a:ext cx="2099778" cy="7106858"/>
            </a:xfrm>
            <a:prstGeom prst="snip2DiagRect">
              <a:avLst>
                <a:gd name="adj1" fmla="val 36213"/>
                <a:gd name="adj2" fmla="val 0"/>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Flowchart: Off-page Connector 20">
              <a:extLst>
                <a:ext uri="{FF2B5EF4-FFF2-40B4-BE49-F238E27FC236}">
                  <a16:creationId xmlns:a16="http://schemas.microsoft.com/office/drawing/2014/main" id="{3C787D71-5AFA-4CD5-8D93-925F2F303747}"/>
                </a:ext>
              </a:extLst>
            </p:cNvPr>
            <p:cNvSpPr/>
            <p:nvPr/>
          </p:nvSpPr>
          <p:spPr>
            <a:xfrm>
              <a:off x="7962838" y="2571256"/>
              <a:ext cx="949124" cy="4543065"/>
            </a:xfrm>
            <a:custGeom>
              <a:avLst/>
              <a:gdLst>
                <a:gd name="connsiteX0" fmla="*/ 0 w 949124"/>
                <a:gd name="connsiteY0" fmla="*/ 0 h 4543065"/>
                <a:gd name="connsiteX1" fmla="*/ 790934 w 949124"/>
                <a:gd name="connsiteY1" fmla="*/ 0 h 4543065"/>
                <a:gd name="connsiteX2" fmla="*/ 949124 w 949124"/>
                <a:gd name="connsiteY2" fmla="*/ 158190 h 4543065"/>
                <a:gd name="connsiteX3" fmla="*/ 949124 w 949124"/>
                <a:gd name="connsiteY3" fmla="*/ 4543065 h 4543065"/>
                <a:gd name="connsiteX4" fmla="*/ 949124 w 949124"/>
                <a:gd name="connsiteY4" fmla="*/ 4543065 h 4543065"/>
                <a:gd name="connsiteX5" fmla="*/ 158190 w 949124"/>
                <a:gd name="connsiteY5" fmla="*/ 4543065 h 4543065"/>
                <a:gd name="connsiteX6" fmla="*/ 0 w 949124"/>
                <a:gd name="connsiteY6" fmla="*/ 4384875 h 4543065"/>
                <a:gd name="connsiteX7" fmla="*/ 0 w 949124"/>
                <a:gd name="connsiteY7" fmla="*/ 0 h 45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124" h="4543065" fill="none" extrusionOk="0">
                  <a:moveTo>
                    <a:pt x="0" y="0"/>
                  </a:moveTo>
                  <a:cubicBezTo>
                    <a:pt x="370996" y="48968"/>
                    <a:pt x="693740" y="-7068"/>
                    <a:pt x="790934" y="0"/>
                  </a:cubicBezTo>
                  <a:cubicBezTo>
                    <a:pt x="830108" y="48836"/>
                    <a:pt x="920747" y="104998"/>
                    <a:pt x="949124" y="158190"/>
                  </a:cubicBezTo>
                  <a:cubicBezTo>
                    <a:pt x="1111321" y="1903776"/>
                    <a:pt x="1021286" y="4069228"/>
                    <a:pt x="949124" y="4543065"/>
                  </a:cubicBezTo>
                  <a:lnTo>
                    <a:pt x="949124" y="4543065"/>
                  </a:lnTo>
                  <a:cubicBezTo>
                    <a:pt x="851604" y="4568682"/>
                    <a:pt x="360978" y="4570457"/>
                    <a:pt x="158190" y="4543065"/>
                  </a:cubicBezTo>
                  <a:cubicBezTo>
                    <a:pt x="125124" y="4484599"/>
                    <a:pt x="86723" y="4448185"/>
                    <a:pt x="0" y="4384875"/>
                  </a:cubicBezTo>
                  <a:cubicBezTo>
                    <a:pt x="150439" y="2740618"/>
                    <a:pt x="-85879" y="1464312"/>
                    <a:pt x="0" y="0"/>
                  </a:cubicBezTo>
                  <a:close/>
                </a:path>
                <a:path w="949124" h="4543065" stroke="0" extrusionOk="0">
                  <a:moveTo>
                    <a:pt x="0" y="0"/>
                  </a:moveTo>
                  <a:cubicBezTo>
                    <a:pt x="351064" y="-36743"/>
                    <a:pt x="529774" y="-23592"/>
                    <a:pt x="790934" y="0"/>
                  </a:cubicBezTo>
                  <a:cubicBezTo>
                    <a:pt x="848663" y="84294"/>
                    <a:pt x="891335" y="73350"/>
                    <a:pt x="949124" y="158190"/>
                  </a:cubicBezTo>
                  <a:cubicBezTo>
                    <a:pt x="1083724" y="1964521"/>
                    <a:pt x="791928" y="3415864"/>
                    <a:pt x="949124" y="4543065"/>
                  </a:cubicBezTo>
                  <a:lnTo>
                    <a:pt x="949124" y="4543065"/>
                  </a:lnTo>
                  <a:cubicBezTo>
                    <a:pt x="578590" y="4602045"/>
                    <a:pt x="260672" y="4585622"/>
                    <a:pt x="158190" y="4543065"/>
                  </a:cubicBezTo>
                  <a:cubicBezTo>
                    <a:pt x="99762" y="4476402"/>
                    <a:pt x="78778" y="4452551"/>
                    <a:pt x="0" y="4384875"/>
                  </a:cubicBezTo>
                  <a:cubicBezTo>
                    <a:pt x="-87639" y="3882214"/>
                    <a:pt x="72679" y="1848389"/>
                    <a:pt x="0" y="0"/>
                  </a:cubicBezTo>
                  <a:close/>
                </a:path>
              </a:pathLst>
            </a:custGeom>
            <a:grpFill/>
            <a:ln w="25400">
              <a:solidFill>
                <a:schemeClr val="bg1">
                  <a:alpha val="0"/>
                </a:schemeClr>
              </a:solidFill>
              <a:extLst>
                <a:ext uri="{C807C97D-BFC1-408E-A445-0C87EB9F89A2}">
                  <ask:lineSketchStyleProps xmlns:ask="http://schemas.microsoft.com/office/drawing/2018/sketchyshapes" sd="1219033472">
                    <a:prstGeom prst="snip2Diag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4" name="Flowchart: Off-page Connector 22">
              <a:extLst>
                <a:ext uri="{FF2B5EF4-FFF2-40B4-BE49-F238E27FC236}">
                  <a16:creationId xmlns:a16="http://schemas.microsoft.com/office/drawing/2014/main" id="{67EF294D-8626-1E49-C572-AF056DDEEBC8}"/>
                </a:ext>
              </a:extLst>
            </p:cNvPr>
            <p:cNvSpPr/>
            <p:nvPr/>
          </p:nvSpPr>
          <p:spPr>
            <a:xfrm rot="10800000">
              <a:off x="9049938" y="3808070"/>
              <a:ext cx="1617577" cy="6802058"/>
            </a:xfrm>
            <a:prstGeom prst="snip2DiagRect">
              <a:avLst>
                <a:gd name="adj1" fmla="val 0"/>
                <a:gd name="adj2" fmla="val 7875"/>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5" name="Flowchart: Off-page Connector 24">
              <a:extLst>
                <a:ext uri="{FF2B5EF4-FFF2-40B4-BE49-F238E27FC236}">
                  <a16:creationId xmlns:a16="http://schemas.microsoft.com/office/drawing/2014/main" id="{8F9CCC12-5535-F6A9-FD32-E9AD649923A0}"/>
                </a:ext>
              </a:extLst>
            </p:cNvPr>
            <p:cNvSpPr/>
            <p:nvPr/>
          </p:nvSpPr>
          <p:spPr>
            <a:xfrm rot="10800000">
              <a:off x="5756647" y="4454830"/>
              <a:ext cx="949124" cy="668631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6" name="Flowchart: Off-page Connector 25">
              <a:extLst>
                <a:ext uri="{FF2B5EF4-FFF2-40B4-BE49-F238E27FC236}">
                  <a16:creationId xmlns:a16="http://schemas.microsoft.com/office/drawing/2014/main" id="{0C8D77D8-107F-A3F8-C5F1-311B78219D51}"/>
                </a:ext>
              </a:extLst>
            </p:cNvPr>
            <p:cNvSpPr/>
            <p:nvPr/>
          </p:nvSpPr>
          <p:spPr>
            <a:xfrm rot="10800000">
              <a:off x="4134643" y="4024770"/>
              <a:ext cx="1462268" cy="64471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7" name="Isosceles Triangle 26">
              <a:extLst>
                <a:ext uri="{FF2B5EF4-FFF2-40B4-BE49-F238E27FC236}">
                  <a16:creationId xmlns:a16="http://schemas.microsoft.com/office/drawing/2014/main" id="{F17F55D8-88AB-DE96-6308-EA49B6BF6C98}"/>
                </a:ext>
              </a:extLst>
            </p:cNvPr>
            <p:cNvSpPr/>
            <p:nvPr/>
          </p:nvSpPr>
          <p:spPr>
            <a:xfrm rot="10800000">
              <a:off x="8839740" y="4281666"/>
              <a:ext cx="1462269" cy="1203767"/>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9" name="Oval 27">
              <a:extLst>
                <a:ext uri="{FF2B5EF4-FFF2-40B4-BE49-F238E27FC236}">
                  <a16:creationId xmlns:a16="http://schemas.microsoft.com/office/drawing/2014/main" id="{C289733E-4D44-AF52-8B4F-9E8128FCEF7C}"/>
                </a:ext>
              </a:extLst>
            </p:cNvPr>
            <p:cNvSpPr/>
            <p:nvPr/>
          </p:nvSpPr>
          <p:spPr>
            <a:xfrm>
              <a:off x="5527918" y="3141306"/>
              <a:ext cx="1080000" cy="1080000"/>
            </a:xfrm>
            <a:prstGeom prst="snip2DiagRect">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Rectangle: Rounded Corners 28">
              <a:extLst>
                <a:ext uri="{FF2B5EF4-FFF2-40B4-BE49-F238E27FC236}">
                  <a16:creationId xmlns:a16="http://schemas.microsoft.com/office/drawing/2014/main" id="{B04F1409-D44D-C5E5-41B5-6FC44AEF2247}"/>
                </a:ext>
              </a:extLst>
            </p:cNvPr>
            <p:cNvSpPr/>
            <p:nvPr/>
          </p:nvSpPr>
          <p:spPr>
            <a:xfrm rot="18857684">
              <a:off x="6521839" y="2674161"/>
              <a:ext cx="1192554" cy="947193"/>
            </a:xfrm>
            <a:prstGeom prst="snip2DiagRect">
              <a:avLst>
                <a:gd name="adj1" fmla="val 50000"/>
                <a:gd name="adj2" fmla="val 16667"/>
              </a:avLst>
            </a:prstGeom>
            <a:grp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5" name="TextBox 4">
            <a:extLst>
              <a:ext uri="{FF2B5EF4-FFF2-40B4-BE49-F238E27FC236}">
                <a16:creationId xmlns:a16="http://schemas.microsoft.com/office/drawing/2014/main" id="{8598A838-A825-E42A-138E-119F9C18CE99}"/>
              </a:ext>
            </a:extLst>
          </p:cNvPr>
          <p:cNvSpPr txBox="1"/>
          <p:nvPr/>
        </p:nvSpPr>
        <p:spPr>
          <a:xfrm>
            <a:off x="297708"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2512834" y="1269000"/>
            <a:ext cx="3600000" cy="4320000"/>
          </a:xfrm>
          <a:prstGeom prst="roundRect">
            <a:avLst/>
          </a:prstGeom>
          <a:solidFill>
            <a:schemeClr val="accent2">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2">
                    <a:lumMod val="20000"/>
                    <a:lumOff val="80000"/>
                    <a:alpha val="10000"/>
                  </a:schemeClr>
                </a:solidFill>
              </a:rPr>
              <a:t>2</a:t>
            </a:r>
            <a:endParaRPr lang="en-IN" sz="3600" b="1" dirty="0">
              <a:solidFill>
                <a:schemeClr val="accent2">
                  <a:lumMod val="20000"/>
                  <a:lumOff val="80000"/>
                  <a:alpha val="10000"/>
                </a:schemeClr>
              </a:solidFill>
            </a:endParaRPr>
          </a:p>
          <a:p>
            <a:r>
              <a:rPr lang="en-IN" sz="2400" b="1" dirty="0">
                <a:solidFill>
                  <a:schemeClr val="accent2">
                    <a:lumMod val="20000"/>
                    <a:lumOff val="80000"/>
                    <a:alpha val="10000"/>
                  </a:schemeClr>
                </a:solidFill>
              </a:rPr>
              <a:t>Lack of trusted sources.</a:t>
            </a:r>
          </a:p>
          <a:p>
            <a:r>
              <a:rPr lang="en-IN" b="1" dirty="0">
                <a:solidFill>
                  <a:schemeClr val="accent2">
                    <a:lumMod val="20000"/>
                    <a:lumOff val="80000"/>
                    <a:alpha val="10000"/>
                  </a:schemeClr>
                </a:solidFill>
              </a:rPr>
              <a:t>“it is very difficult to verify owner credibility and trusted room, as many scamming sites are there who fool users and steal money from them.”</a:t>
            </a:r>
          </a:p>
          <a:p>
            <a:endParaRPr lang="en-IN" dirty="0">
              <a:solidFill>
                <a:schemeClr val="accent2">
                  <a:lumMod val="20000"/>
                  <a:lumOff val="80000"/>
                  <a:alpha val="10000"/>
                </a:schemeClr>
              </a:solidFill>
            </a:endParaRPr>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1356129" y="1269000"/>
            <a:ext cx="3600000" cy="4320000"/>
          </a:xfrm>
          <a:prstGeom prst="roundRect">
            <a:avLst/>
          </a:prstGeom>
          <a:solidFill>
            <a:schemeClr val="accent6">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6">
                    <a:lumMod val="20000"/>
                    <a:lumOff val="80000"/>
                    <a:alpha val="10000"/>
                  </a:schemeClr>
                </a:solidFill>
              </a:rPr>
              <a:t>3</a:t>
            </a:r>
            <a:endParaRPr lang="en-IN" sz="2400" b="1" dirty="0">
              <a:solidFill>
                <a:schemeClr val="accent6">
                  <a:lumMod val="20000"/>
                  <a:lumOff val="80000"/>
                  <a:alpha val="10000"/>
                </a:schemeClr>
              </a:solidFill>
            </a:endParaRPr>
          </a:p>
          <a:p>
            <a:r>
              <a:rPr lang="en-IN" sz="2400" b="1" dirty="0">
                <a:solidFill>
                  <a:schemeClr val="accent6">
                    <a:lumMod val="20000"/>
                    <a:lumOff val="80000"/>
                    <a:alpha val="10000"/>
                  </a:schemeClr>
                </a:solidFill>
              </a:rPr>
              <a:t>Very hard and time-consuming!</a:t>
            </a:r>
          </a:p>
          <a:p>
            <a:r>
              <a:rPr lang="en-IN" b="1" dirty="0">
                <a:solidFill>
                  <a:schemeClr val="accent6">
                    <a:lumMod val="20000"/>
                    <a:lumOff val="80000"/>
                    <a:alpha val="10000"/>
                  </a:schemeClr>
                </a:solidFill>
              </a:rPr>
              <a:t>“People have to find room, people have to check many different places like, Facebook, Google Map, posters, or ask others o find a room. As everything is unorganized.”</a:t>
            </a:r>
          </a:p>
          <a:p>
            <a:endParaRPr lang="en-IN" dirty="0">
              <a:solidFill>
                <a:schemeClr val="accent6">
                  <a:lumMod val="20000"/>
                  <a:lumOff val="80000"/>
                  <a:alpha val="10000"/>
                </a:schemeClr>
              </a:solidFill>
            </a:endParaRPr>
          </a:p>
          <a:p>
            <a:endParaRPr lang="en-IN" dirty="0">
              <a:solidFill>
                <a:schemeClr val="accent6">
                  <a:lumMod val="20000"/>
                  <a:lumOff val="80000"/>
                  <a:alpha val="10000"/>
                </a:schemeClr>
              </a:solidFill>
            </a:endParaRPr>
          </a:p>
        </p:txBody>
      </p:sp>
      <p:sp>
        <p:nvSpPr>
          <p:cNvPr id="12" name="Rectangle: Rounded Corners 11">
            <a:extLst>
              <a:ext uri="{FF2B5EF4-FFF2-40B4-BE49-F238E27FC236}">
                <a16:creationId xmlns:a16="http://schemas.microsoft.com/office/drawing/2014/main" id="{91F1F766-92EA-527C-53B5-3C55738A3CC0}"/>
              </a:ext>
            </a:extLst>
          </p:cNvPr>
          <p:cNvSpPr/>
          <p:nvPr/>
        </p:nvSpPr>
        <p:spPr>
          <a:xfrm>
            <a:off x="6441023" y="729000"/>
            <a:ext cx="4320000" cy="5400000"/>
          </a:xfrm>
          <a:prstGeom prst="roundRect">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4">
                    <a:lumMod val="50000"/>
                  </a:schemeClr>
                </a:solidFill>
              </a:rPr>
              <a:t>1</a:t>
            </a:r>
            <a:endParaRPr lang="en-IN" sz="2800" b="1" dirty="0">
              <a:solidFill>
                <a:schemeClr val="accent4">
                  <a:lumMod val="50000"/>
                </a:schemeClr>
              </a:solidFill>
            </a:endParaRPr>
          </a:p>
          <a:p>
            <a:r>
              <a:rPr lang="en-IN" sz="2800" b="1" dirty="0">
                <a:solidFill>
                  <a:schemeClr val="accent4">
                    <a:lumMod val="50000"/>
                  </a:schemeClr>
                </a:solidFill>
              </a:rPr>
              <a:t>Difficult to find rooms!</a:t>
            </a:r>
          </a:p>
          <a:p>
            <a:r>
              <a:rPr lang="en-IN" sz="2000" b="1" dirty="0">
                <a:solidFill>
                  <a:schemeClr val="tx2">
                    <a:lumMod val="60000"/>
                    <a:lumOff val="40000"/>
                  </a:schemeClr>
                </a:solidFill>
              </a:rPr>
              <a:t>“To find room, people have to check many different places like, Facebook, Google Map, posters, or ask others to find a room. As everything is unorganized.”</a:t>
            </a:r>
          </a:p>
        </p:txBody>
      </p:sp>
      <p:pic>
        <p:nvPicPr>
          <p:cNvPr id="13" name="Graphic 12">
            <a:extLst>
              <a:ext uri="{FF2B5EF4-FFF2-40B4-BE49-F238E27FC236}">
                <a16:creationId xmlns:a16="http://schemas.microsoft.com/office/drawing/2014/main" id="{2E3DFEEB-7264-BEBB-4D3F-DCAD4CE2BF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739" y="3948450"/>
            <a:ext cx="1627417" cy="1627417"/>
          </a:xfrm>
          <a:prstGeom prst="rect">
            <a:avLst/>
          </a:prstGeom>
        </p:spPr>
      </p:pic>
      <p:pic>
        <p:nvPicPr>
          <p:cNvPr id="14" name="Graphic 13">
            <a:extLst>
              <a:ext uri="{FF2B5EF4-FFF2-40B4-BE49-F238E27FC236}">
                <a16:creationId xmlns:a16="http://schemas.microsoft.com/office/drawing/2014/main" id="{D26252E1-403C-B53C-36EA-D3A75D54F3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2844" y="3932555"/>
            <a:ext cx="1643312" cy="1643312"/>
          </a:xfrm>
          <a:prstGeom prst="rect">
            <a:avLst/>
          </a:prstGeom>
        </p:spPr>
      </p:pic>
      <p:pic>
        <p:nvPicPr>
          <p:cNvPr id="16" name="Graphic 15">
            <a:extLst>
              <a:ext uri="{FF2B5EF4-FFF2-40B4-BE49-F238E27FC236}">
                <a16:creationId xmlns:a16="http://schemas.microsoft.com/office/drawing/2014/main" id="{44007BB0-86B3-7A22-9A4D-99A4277DB5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4549" y="3773134"/>
            <a:ext cx="2194617" cy="2194617"/>
          </a:xfrm>
          <a:prstGeom prst="rect">
            <a:avLst/>
          </a:prstGeom>
        </p:spPr>
      </p:pic>
      <p:pic>
        <p:nvPicPr>
          <p:cNvPr id="17" name="Graphic 16">
            <a:extLst>
              <a:ext uri="{FF2B5EF4-FFF2-40B4-BE49-F238E27FC236}">
                <a16:creationId xmlns:a16="http://schemas.microsoft.com/office/drawing/2014/main" id="{45C88EB2-F1BC-817B-1997-48ABF39F59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035" y="4464331"/>
            <a:ext cx="1124000" cy="1124000"/>
          </a:xfrm>
          <a:prstGeom prst="rect">
            <a:avLst/>
          </a:prstGeom>
        </p:spPr>
      </p:pic>
    </p:spTree>
    <p:extLst>
      <p:ext uri="{BB962C8B-B14F-4D97-AF65-F5344CB8AC3E}">
        <p14:creationId xmlns:p14="http://schemas.microsoft.com/office/powerpoint/2010/main" val="9287953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8A838-A825-E42A-138E-119F9C18CE99}"/>
              </a:ext>
            </a:extLst>
          </p:cNvPr>
          <p:cNvSpPr txBox="1"/>
          <p:nvPr/>
        </p:nvSpPr>
        <p:spPr>
          <a:xfrm>
            <a:off x="297708"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6043434" y="729000"/>
            <a:ext cx="4320000" cy="5400000"/>
          </a:xfrm>
          <a:prstGeom prst="round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4">
                    <a:lumMod val="75000"/>
                  </a:schemeClr>
                </a:solidFill>
              </a:rPr>
              <a:t>2</a:t>
            </a:r>
            <a:endParaRPr lang="en-IN" sz="3600" b="1" dirty="0">
              <a:solidFill>
                <a:schemeClr val="accent4">
                  <a:lumMod val="75000"/>
                </a:schemeClr>
              </a:solidFill>
            </a:endParaRPr>
          </a:p>
          <a:p>
            <a:r>
              <a:rPr lang="en-IN" sz="2800" b="1" dirty="0">
                <a:solidFill>
                  <a:schemeClr val="accent4">
                    <a:lumMod val="75000"/>
                  </a:schemeClr>
                </a:solidFill>
              </a:rPr>
              <a:t>Lack of trusted sources.</a:t>
            </a:r>
          </a:p>
          <a:p>
            <a:r>
              <a:rPr lang="en-IN" sz="2000" b="1" dirty="0">
                <a:solidFill>
                  <a:schemeClr val="tx2">
                    <a:lumMod val="60000"/>
                    <a:lumOff val="40000"/>
                  </a:schemeClr>
                </a:solidFill>
              </a:rPr>
              <a:t>“it is very difficult to verify owner credibility and trusted room, as many scamming sites are there who fool users and steal money from them.”</a:t>
            </a:r>
          </a:p>
          <a:p>
            <a:endParaRPr lang="en-IN" dirty="0"/>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2174471" y="1269000"/>
            <a:ext cx="3600000" cy="4320000"/>
          </a:xfrm>
          <a:prstGeom prst="roundRect">
            <a:avLst/>
          </a:prstGeom>
          <a:solidFill>
            <a:schemeClr val="accent6">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6">
                    <a:lumMod val="20000"/>
                    <a:lumOff val="80000"/>
                    <a:alpha val="10000"/>
                  </a:schemeClr>
                </a:solidFill>
              </a:rPr>
              <a:t>3</a:t>
            </a:r>
            <a:endParaRPr lang="en-IN" sz="2400" b="1" dirty="0">
              <a:solidFill>
                <a:schemeClr val="accent6">
                  <a:lumMod val="20000"/>
                  <a:lumOff val="80000"/>
                  <a:alpha val="10000"/>
                </a:schemeClr>
              </a:solidFill>
            </a:endParaRPr>
          </a:p>
          <a:p>
            <a:r>
              <a:rPr lang="en-IN" sz="2400" b="1" dirty="0">
                <a:solidFill>
                  <a:schemeClr val="accent6">
                    <a:lumMod val="20000"/>
                    <a:lumOff val="80000"/>
                    <a:alpha val="10000"/>
                  </a:schemeClr>
                </a:solidFill>
              </a:rPr>
              <a:t>Very hard and time-consuming!</a:t>
            </a:r>
          </a:p>
          <a:p>
            <a:r>
              <a:rPr lang="en-IN" b="1" dirty="0">
                <a:solidFill>
                  <a:schemeClr val="accent6">
                    <a:lumMod val="20000"/>
                    <a:lumOff val="80000"/>
                    <a:alpha val="10000"/>
                  </a:schemeClr>
                </a:solidFill>
              </a:rPr>
              <a:t>“People have to find room, people have to check many different places like, Facebook, Google Map, posters, or ask others o find a room. As everything is unorganized.”</a:t>
            </a:r>
          </a:p>
          <a:p>
            <a:endParaRPr lang="en-IN" dirty="0">
              <a:solidFill>
                <a:schemeClr val="accent6">
                  <a:lumMod val="20000"/>
                  <a:lumOff val="80000"/>
                  <a:alpha val="10000"/>
                </a:schemeClr>
              </a:solidFill>
            </a:endParaRPr>
          </a:p>
          <a:p>
            <a:endParaRPr lang="en-IN" dirty="0">
              <a:solidFill>
                <a:schemeClr val="accent6">
                  <a:lumMod val="20000"/>
                  <a:lumOff val="80000"/>
                  <a:alpha val="10000"/>
                </a:schemeClr>
              </a:solidFill>
            </a:endParaRPr>
          </a:p>
        </p:txBody>
      </p:sp>
      <p:sp>
        <p:nvSpPr>
          <p:cNvPr id="12" name="Rectangle: Rounded Corners 11">
            <a:extLst>
              <a:ext uri="{FF2B5EF4-FFF2-40B4-BE49-F238E27FC236}">
                <a16:creationId xmlns:a16="http://schemas.microsoft.com/office/drawing/2014/main" id="{91F1F766-92EA-527C-53B5-3C55738A3CC0}"/>
              </a:ext>
            </a:extLst>
          </p:cNvPr>
          <p:cNvSpPr/>
          <p:nvPr/>
        </p:nvSpPr>
        <p:spPr>
          <a:xfrm>
            <a:off x="10635438" y="1269000"/>
            <a:ext cx="3600000" cy="4320000"/>
          </a:xfrm>
          <a:prstGeom prst="roundRect">
            <a:avLst/>
          </a:prstGeom>
          <a:solidFill>
            <a:schemeClr val="accent1">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1">
                    <a:lumMod val="20000"/>
                    <a:lumOff val="80000"/>
                    <a:alpha val="10000"/>
                  </a:schemeClr>
                </a:solidFill>
              </a:rPr>
              <a:t>1</a:t>
            </a:r>
            <a:endParaRPr lang="en-IN" sz="2800" b="1" dirty="0">
              <a:solidFill>
                <a:schemeClr val="accent1">
                  <a:lumMod val="20000"/>
                  <a:lumOff val="80000"/>
                  <a:alpha val="10000"/>
                </a:schemeClr>
              </a:solidFill>
            </a:endParaRPr>
          </a:p>
          <a:p>
            <a:r>
              <a:rPr lang="en-IN" sz="2400" b="1" dirty="0">
                <a:solidFill>
                  <a:schemeClr val="accent1">
                    <a:lumMod val="20000"/>
                    <a:lumOff val="80000"/>
                    <a:alpha val="10000"/>
                  </a:schemeClr>
                </a:solidFill>
              </a:rPr>
              <a:t>Difficult to find rooms!</a:t>
            </a:r>
          </a:p>
          <a:p>
            <a:r>
              <a:rPr lang="en-IN" b="1" dirty="0">
                <a:solidFill>
                  <a:schemeClr val="accent1">
                    <a:lumMod val="20000"/>
                    <a:lumOff val="80000"/>
                    <a:alpha val="10000"/>
                  </a:schemeClr>
                </a:solidFill>
              </a:rPr>
              <a:t>“To find room, people have to check many different places like, Facebook, Google Map, posters, or ask others to find a room. As everything is unorganized.”</a:t>
            </a:r>
          </a:p>
        </p:txBody>
      </p:sp>
      <p:pic>
        <p:nvPicPr>
          <p:cNvPr id="15" name="Graphic 14">
            <a:extLst>
              <a:ext uri="{FF2B5EF4-FFF2-40B4-BE49-F238E27FC236}">
                <a16:creationId xmlns:a16="http://schemas.microsoft.com/office/drawing/2014/main" id="{1A20B6E7-AAA6-360A-DE8C-068A0BA592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0773" y="3576577"/>
            <a:ext cx="2288894" cy="2288894"/>
          </a:xfrm>
          <a:prstGeom prst="rect">
            <a:avLst/>
          </a:prstGeom>
        </p:spPr>
      </p:pic>
      <p:pic>
        <p:nvPicPr>
          <p:cNvPr id="6" name="Graphic 5">
            <a:extLst>
              <a:ext uri="{FF2B5EF4-FFF2-40B4-BE49-F238E27FC236}">
                <a16:creationId xmlns:a16="http://schemas.microsoft.com/office/drawing/2014/main" id="{A935A822-7467-D2A9-461A-F1412EE3D7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0559" y="4341176"/>
            <a:ext cx="1247824" cy="1247824"/>
          </a:xfrm>
          <a:prstGeom prst="rect">
            <a:avLst/>
          </a:prstGeom>
        </p:spPr>
      </p:pic>
      <p:pic>
        <p:nvPicPr>
          <p:cNvPr id="8" name="Graphic 7">
            <a:extLst>
              <a:ext uri="{FF2B5EF4-FFF2-40B4-BE49-F238E27FC236}">
                <a16:creationId xmlns:a16="http://schemas.microsoft.com/office/drawing/2014/main" id="{20E89AA6-83F2-E394-588D-7D450253E4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3837" y="4282551"/>
            <a:ext cx="1306450" cy="1306450"/>
          </a:xfrm>
          <a:prstGeom prst="rect">
            <a:avLst/>
          </a:prstGeom>
        </p:spPr>
      </p:pic>
      <p:pic>
        <p:nvPicPr>
          <p:cNvPr id="9" name="Graphic 8">
            <a:extLst>
              <a:ext uri="{FF2B5EF4-FFF2-40B4-BE49-F238E27FC236}">
                <a16:creationId xmlns:a16="http://schemas.microsoft.com/office/drawing/2014/main" id="{6BD4DD75-2C64-DEA9-1A7C-38B835FD05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35062" y="4465001"/>
            <a:ext cx="1124000" cy="1124000"/>
          </a:xfrm>
          <a:prstGeom prst="rect">
            <a:avLst/>
          </a:prstGeom>
        </p:spPr>
      </p:pic>
      <p:pic>
        <p:nvPicPr>
          <p:cNvPr id="10" name="Graphic 9">
            <a:extLst>
              <a:ext uri="{FF2B5EF4-FFF2-40B4-BE49-F238E27FC236}">
                <a16:creationId xmlns:a16="http://schemas.microsoft.com/office/drawing/2014/main" id="{D5646DFE-2765-C46F-640B-356449681C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38129" y="3670854"/>
            <a:ext cx="2194617" cy="2194617"/>
          </a:xfrm>
          <a:prstGeom prst="rect">
            <a:avLst/>
          </a:prstGeom>
        </p:spPr>
      </p:pic>
    </p:spTree>
    <p:extLst>
      <p:ext uri="{BB962C8B-B14F-4D97-AF65-F5344CB8AC3E}">
        <p14:creationId xmlns:p14="http://schemas.microsoft.com/office/powerpoint/2010/main" val="26803816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8A838-A825-E42A-138E-119F9C18CE99}"/>
              </a:ext>
            </a:extLst>
          </p:cNvPr>
          <p:cNvSpPr txBox="1"/>
          <p:nvPr/>
        </p:nvSpPr>
        <p:spPr>
          <a:xfrm>
            <a:off x="297708"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10559714" y="1290548"/>
            <a:ext cx="3600000" cy="4320000"/>
          </a:xfrm>
          <a:prstGeom prst="roundRect">
            <a:avLst/>
          </a:prstGeom>
          <a:solidFill>
            <a:schemeClr val="accent2">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4">
                    <a:lumMod val="20000"/>
                    <a:lumOff val="80000"/>
                    <a:alpha val="10000"/>
                  </a:schemeClr>
                </a:solidFill>
              </a:rPr>
              <a:t>2</a:t>
            </a:r>
            <a:endParaRPr lang="en-IN" sz="3600" b="1" dirty="0">
              <a:solidFill>
                <a:schemeClr val="accent4">
                  <a:lumMod val="20000"/>
                  <a:lumOff val="80000"/>
                  <a:alpha val="10000"/>
                </a:schemeClr>
              </a:solidFill>
            </a:endParaRPr>
          </a:p>
          <a:p>
            <a:r>
              <a:rPr lang="en-IN" sz="2400" b="1" dirty="0">
                <a:solidFill>
                  <a:schemeClr val="accent4">
                    <a:lumMod val="20000"/>
                    <a:lumOff val="80000"/>
                    <a:alpha val="10000"/>
                  </a:schemeClr>
                </a:solidFill>
              </a:rPr>
              <a:t>Lack of trusted sources.</a:t>
            </a:r>
          </a:p>
          <a:p>
            <a:r>
              <a:rPr lang="en-IN" b="1" dirty="0">
                <a:solidFill>
                  <a:schemeClr val="accent4">
                    <a:lumMod val="20000"/>
                    <a:lumOff val="80000"/>
                    <a:alpha val="10000"/>
                  </a:schemeClr>
                </a:solidFill>
              </a:rPr>
              <a:t>“it is very difficult to verify owner credibility and trusted room, as many scamming sites are there who fool users and steal money from them.”</a:t>
            </a:r>
          </a:p>
          <a:p>
            <a:endParaRPr lang="en-IN" dirty="0">
              <a:solidFill>
                <a:schemeClr val="accent4">
                  <a:lumMod val="20000"/>
                  <a:lumOff val="80000"/>
                  <a:alpha val="10000"/>
                </a:schemeClr>
              </a:solidFill>
            </a:endParaRPr>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5969231" y="729000"/>
            <a:ext cx="4320000" cy="5400000"/>
          </a:xfrm>
          <a:prstGeom prst="round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6">
                    <a:lumMod val="75000"/>
                  </a:schemeClr>
                </a:solidFill>
              </a:rPr>
              <a:t>3</a:t>
            </a:r>
            <a:endParaRPr lang="en-IN" sz="2400" b="1" dirty="0">
              <a:solidFill>
                <a:schemeClr val="accent6">
                  <a:lumMod val="75000"/>
                </a:schemeClr>
              </a:solidFill>
            </a:endParaRPr>
          </a:p>
          <a:p>
            <a:r>
              <a:rPr lang="en-IN" sz="2800" b="1" dirty="0">
                <a:solidFill>
                  <a:schemeClr val="accent6">
                    <a:lumMod val="75000"/>
                  </a:schemeClr>
                </a:solidFill>
              </a:rPr>
              <a:t>Very hard and time-consuming!</a:t>
            </a:r>
          </a:p>
          <a:p>
            <a:r>
              <a:rPr lang="en-IN" sz="2000" b="1" dirty="0">
                <a:solidFill>
                  <a:schemeClr val="tx2">
                    <a:lumMod val="60000"/>
                    <a:lumOff val="40000"/>
                  </a:schemeClr>
                </a:solidFill>
              </a:rPr>
              <a:t>“People have to find room, people have to check many different places like, Facebook, Google Map, posters, or ask others o find a room. As everything is unorganized.”</a:t>
            </a:r>
          </a:p>
          <a:p>
            <a:endParaRPr lang="en-IN" dirty="0"/>
          </a:p>
          <a:p>
            <a:endParaRPr lang="en-IN" dirty="0"/>
          </a:p>
        </p:txBody>
      </p:sp>
      <p:sp>
        <p:nvSpPr>
          <p:cNvPr id="8" name="TextBox 7">
            <a:extLst>
              <a:ext uri="{FF2B5EF4-FFF2-40B4-BE49-F238E27FC236}">
                <a16:creationId xmlns:a16="http://schemas.microsoft.com/office/drawing/2014/main" id="{47155757-C4D4-1B81-D2EE-524EAE509694}"/>
              </a:ext>
            </a:extLst>
          </p:cNvPr>
          <p:cNvSpPr txBox="1"/>
          <p:nvPr/>
        </p:nvSpPr>
        <p:spPr>
          <a:xfrm>
            <a:off x="-6834204" y="252540"/>
            <a:ext cx="5798292"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6" name="Rectangle: Diagonal Corners Snipped 5">
            <a:extLst>
              <a:ext uri="{FF2B5EF4-FFF2-40B4-BE49-F238E27FC236}">
                <a16:creationId xmlns:a16="http://schemas.microsoft.com/office/drawing/2014/main" id="{C0B8AE50-475C-3072-E25D-DB0D6188AF27}"/>
              </a:ext>
            </a:extLst>
          </p:cNvPr>
          <p:cNvSpPr/>
          <p:nvPr/>
        </p:nvSpPr>
        <p:spPr>
          <a:xfrm rot="1579940">
            <a:off x="13385632" y="-620967"/>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shade val="15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9" name="Group 8">
            <a:extLst>
              <a:ext uri="{FF2B5EF4-FFF2-40B4-BE49-F238E27FC236}">
                <a16:creationId xmlns:a16="http://schemas.microsoft.com/office/drawing/2014/main" id="{B4A28573-E422-084A-B37F-CBEE2CA74BBA}"/>
              </a:ext>
            </a:extLst>
          </p:cNvPr>
          <p:cNvGrpSpPr/>
          <p:nvPr/>
        </p:nvGrpSpPr>
        <p:grpSpPr>
          <a:xfrm>
            <a:off x="-10429383" y="1290548"/>
            <a:ext cx="9598091" cy="1579686"/>
            <a:chOff x="-31363" y="2056698"/>
            <a:chExt cx="9598091" cy="1579686"/>
          </a:xfrm>
        </p:grpSpPr>
        <p:sp>
          <p:nvSpPr>
            <p:cNvPr id="10" name="TextBox 9">
              <a:extLst>
                <a:ext uri="{FF2B5EF4-FFF2-40B4-BE49-F238E27FC236}">
                  <a16:creationId xmlns:a16="http://schemas.microsoft.com/office/drawing/2014/main" id="{5DD73486-D851-C9ED-E23E-03DCD042F1D3}"/>
                </a:ext>
              </a:extLst>
            </p:cNvPr>
            <p:cNvSpPr txBox="1"/>
            <p:nvPr/>
          </p:nvSpPr>
          <p:spPr>
            <a:xfrm>
              <a:off x="1137037" y="2565020"/>
              <a:ext cx="6093335" cy="584775"/>
            </a:xfrm>
            <a:prstGeom prst="rect">
              <a:avLst/>
            </a:prstGeom>
            <a:noFill/>
          </p:spPr>
          <p:txBody>
            <a:bodyPr wrap="none" rtlCol="0">
              <a:spAutoFit/>
            </a:bodyPr>
            <a:lstStyle/>
            <a:p>
              <a:pPr marL="457200" indent="-457200">
                <a:buClr>
                  <a:schemeClr val="accent1">
                    <a:lumMod val="60000"/>
                    <a:lumOff val="40000"/>
                  </a:schemeClr>
                </a:buClr>
                <a:buFont typeface="Wingdings" panose="05000000000000000000" pitchFamily="2" charset="2"/>
                <a:buChar char="q"/>
              </a:pPr>
              <a:r>
                <a:rPr lang="en-US" sz="3200" dirty="0">
                  <a:solidFill>
                    <a:schemeClr val="accent1">
                      <a:lumMod val="60000"/>
                      <a:lumOff val="40000"/>
                    </a:schemeClr>
                  </a:solidFill>
                  <a:latin typeface="Open Sans" pitchFamily="2" charset="0"/>
                  <a:ea typeface="Open Sans" pitchFamily="2" charset="0"/>
                  <a:cs typeface="Open Sans" pitchFamily="2" charset="0"/>
                </a:rPr>
                <a:t>Easy-to-use, secure platform</a:t>
              </a:r>
              <a:endParaRPr lang="en-IN" sz="3200" dirty="0">
                <a:solidFill>
                  <a:schemeClr val="accent1">
                    <a:lumMod val="60000"/>
                    <a:lumOff val="4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41E161DA-E099-BA17-1CF3-7EFF4EEE7BBD}"/>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60000"/>
                    <a:lumOff val="40000"/>
                  </a:schemeClr>
                </a:buClr>
                <a:buFont typeface="Wingdings" panose="05000000000000000000" pitchFamily="2" charset="2"/>
                <a:buChar char="q"/>
              </a:pPr>
              <a:r>
                <a:rPr lang="en-US" sz="3200" dirty="0">
                  <a:solidFill>
                    <a:schemeClr val="accent1">
                      <a:lumMod val="60000"/>
                      <a:lumOff val="40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60000"/>
                    <a:lumOff val="40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F117597F-70CA-3856-6B69-87F25895C61F}"/>
                </a:ext>
              </a:extLst>
            </p:cNvPr>
            <p:cNvSpPr txBox="1"/>
            <p:nvPr/>
          </p:nvSpPr>
          <p:spPr>
            <a:xfrm>
              <a:off x="-31363" y="3051609"/>
              <a:ext cx="6274475" cy="584775"/>
            </a:xfrm>
            <a:prstGeom prst="rect">
              <a:avLst/>
            </a:prstGeom>
            <a:noFill/>
          </p:spPr>
          <p:txBody>
            <a:bodyPr wrap="none" rtlCol="0">
              <a:spAutoFit/>
            </a:bodyPr>
            <a:lstStyle/>
            <a:p>
              <a:pPr marL="457200" indent="-457200">
                <a:buClr>
                  <a:schemeClr val="accent1">
                    <a:lumMod val="60000"/>
                    <a:lumOff val="40000"/>
                  </a:schemeClr>
                </a:buClr>
                <a:buFont typeface="Wingdings" panose="05000000000000000000" pitchFamily="2" charset="2"/>
                <a:buChar char="q"/>
              </a:pPr>
              <a:r>
                <a:rPr lang="en-US" sz="3200" dirty="0">
                  <a:solidFill>
                    <a:schemeClr val="accent1">
                      <a:lumMod val="60000"/>
                      <a:lumOff val="40000"/>
                    </a:schemeClr>
                  </a:solidFill>
                  <a:latin typeface="Open Sans" pitchFamily="2" charset="0"/>
                  <a:ea typeface="Open Sans" pitchFamily="2" charset="0"/>
                  <a:cs typeface="Open Sans" pitchFamily="2" charset="0"/>
                </a:rPr>
                <a:t>Support local rental economy</a:t>
              </a:r>
            </a:p>
          </p:txBody>
        </p:sp>
      </p:grpSp>
      <p:pic>
        <p:nvPicPr>
          <p:cNvPr id="13" name="Graphic 12">
            <a:extLst>
              <a:ext uri="{FF2B5EF4-FFF2-40B4-BE49-F238E27FC236}">
                <a16:creationId xmlns:a16="http://schemas.microsoft.com/office/drawing/2014/main" id="{25442D22-520C-B9CC-7638-FBE8E17E0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4978" y="4282550"/>
            <a:ext cx="1468505" cy="1468505"/>
          </a:xfrm>
          <a:prstGeom prst="rect">
            <a:avLst/>
          </a:prstGeom>
        </p:spPr>
      </p:pic>
      <p:sp>
        <p:nvSpPr>
          <p:cNvPr id="17" name="Rectangle: Rounded Corners 16">
            <a:extLst>
              <a:ext uri="{FF2B5EF4-FFF2-40B4-BE49-F238E27FC236}">
                <a16:creationId xmlns:a16="http://schemas.microsoft.com/office/drawing/2014/main" id="{7383250A-A6FA-AE43-6017-E0568267405A}"/>
              </a:ext>
            </a:extLst>
          </p:cNvPr>
          <p:cNvSpPr/>
          <p:nvPr/>
        </p:nvSpPr>
        <p:spPr>
          <a:xfrm>
            <a:off x="14536878" y="1269000"/>
            <a:ext cx="3600000" cy="4320000"/>
          </a:xfrm>
          <a:prstGeom prst="roundRect">
            <a:avLst/>
          </a:prstGeom>
          <a:solidFill>
            <a:schemeClr val="accent1">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1">
                    <a:lumMod val="20000"/>
                    <a:lumOff val="80000"/>
                    <a:alpha val="10000"/>
                  </a:schemeClr>
                </a:solidFill>
              </a:rPr>
              <a:t>1</a:t>
            </a:r>
            <a:endParaRPr lang="en-IN" sz="2800" b="1" dirty="0">
              <a:solidFill>
                <a:schemeClr val="accent1">
                  <a:lumMod val="20000"/>
                  <a:lumOff val="80000"/>
                  <a:alpha val="10000"/>
                </a:schemeClr>
              </a:solidFill>
            </a:endParaRPr>
          </a:p>
          <a:p>
            <a:r>
              <a:rPr lang="en-IN" sz="2400" b="1" dirty="0">
                <a:solidFill>
                  <a:schemeClr val="accent1">
                    <a:lumMod val="20000"/>
                    <a:lumOff val="80000"/>
                    <a:alpha val="10000"/>
                  </a:schemeClr>
                </a:solidFill>
              </a:rPr>
              <a:t>Difficult to find rooms!</a:t>
            </a:r>
          </a:p>
          <a:p>
            <a:r>
              <a:rPr lang="en-IN" b="1" dirty="0">
                <a:solidFill>
                  <a:schemeClr val="accent1">
                    <a:lumMod val="20000"/>
                    <a:lumOff val="80000"/>
                    <a:alpha val="10000"/>
                  </a:schemeClr>
                </a:solidFill>
              </a:rPr>
              <a:t>“To find room, people have to check many different places like, Facebook, Google Map, posters, or ask others to find a room. As everything is unorganized.”</a:t>
            </a:r>
          </a:p>
        </p:txBody>
      </p:sp>
      <p:pic>
        <p:nvPicPr>
          <p:cNvPr id="18" name="Graphic 17">
            <a:extLst>
              <a:ext uri="{FF2B5EF4-FFF2-40B4-BE49-F238E27FC236}">
                <a16:creationId xmlns:a16="http://schemas.microsoft.com/office/drawing/2014/main" id="{AF5EB871-AE16-AF6F-1023-77F17223A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39569" y="3670854"/>
            <a:ext cx="2194617" cy="2194617"/>
          </a:xfrm>
          <a:prstGeom prst="rect">
            <a:avLst/>
          </a:prstGeom>
        </p:spPr>
      </p:pic>
      <p:grpSp>
        <p:nvGrpSpPr>
          <p:cNvPr id="24" name="Group 23">
            <a:extLst>
              <a:ext uri="{FF2B5EF4-FFF2-40B4-BE49-F238E27FC236}">
                <a16:creationId xmlns:a16="http://schemas.microsoft.com/office/drawing/2014/main" id="{6C1BE40D-6E34-1047-F8C3-4C9FFB4ED64C}"/>
              </a:ext>
            </a:extLst>
          </p:cNvPr>
          <p:cNvGrpSpPr/>
          <p:nvPr/>
        </p:nvGrpSpPr>
        <p:grpSpPr>
          <a:xfrm>
            <a:off x="435276" y="8255579"/>
            <a:ext cx="7191307" cy="4423021"/>
            <a:chOff x="435276" y="3896939"/>
            <a:chExt cx="7191307" cy="4423021"/>
          </a:xfrm>
        </p:grpSpPr>
        <p:pic>
          <p:nvPicPr>
            <p:cNvPr id="25" name="Graphic 24">
              <a:extLst>
                <a:ext uri="{FF2B5EF4-FFF2-40B4-BE49-F238E27FC236}">
                  <a16:creationId xmlns:a16="http://schemas.microsoft.com/office/drawing/2014/main" id="{4A4B9A9B-1CF8-B86D-6D22-264096DF01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276" y="4982678"/>
              <a:ext cx="3337282" cy="3337282"/>
            </a:xfrm>
            <a:prstGeom prst="rect">
              <a:avLst/>
            </a:prstGeom>
          </p:spPr>
        </p:pic>
        <p:pic>
          <p:nvPicPr>
            <p:cNvPr id="26" name="Graphic 25">
              <a:extLst>
                <a:ext uri="{FF2B5EF4-FFF2-40B4-BE49-F238E27FC236}">
                  <a16:creationId xmlns:a16="http://schemas.microsoft.com/office/drawing/2014/main" id="{78CCCB8E-1AC8-8C7C-4B52-E181742569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2583" y="5334000"/>
              <a:ext cx="1524000" cy="1524000"/>
            </a:xfrm>
            <a:prstGeom prst="rect">
              <a:avLst/>
            </a:prstGeom>
          </p:spPr>
        </p:pic>
        <p:sp>
          <p:nvSpPr>
            <p:cNvPr id="27" name="Right Bracket 26">
              <a:extLst>
                <a:ext uri="{FF2B5EF4-FFF2-40B4-BE49-F238E27FC236}">
                  <a16:creationId xmlns:a16="http://schemas.microsoft.com/office/drawing/2014/main" id="{325450C1-A36C-2509-153D-E6A2062EC7F8}"/>
                </a:ext>
              </a:extLst>
            </p:cNvPr>
            <p:cNvSpPr/>
            <p:nvPr/>
          </p:nvSpPr>
          <p:spPr>
            <a:xfrm rot="16200000">
              <a:off x="4248504" y="2640681"/>
              <a:ext cx="728627" cy="4531693"/>
            </a:xfrm>
            <a:prstGeom prst="rightBracket">
              <a:avLst/>
            </a:prstGeom>
            <a:ln w="1016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28" name="Graphic 27">
              <a:extLst>
                <a:ext uri="{FF2B5EF4-FFF2-40B4-BE49-F238E27FC236}">
                  <a16:creationId xmlns:a16="http://schemas.microsoft.com/office/drawing/2014/main" id="{607D1180-F801-E183-7408-F3859A5CA0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04993" y="3896939"/>
              <a:ext cx="1290548" cy="1290548"/>
            </a:xfrm>
            <a:prstGeom prst="rect">
              <a:avLst/>
            </a:prstGeom>
          </p:spPr>
        </p:pic>
      </p:grpSp>
      <p:pic>
        <p:nvPicPr>
          <p:cNvPr id="7" name="Graphic 6">
            <a:extLst>
              <a:ext uri="{FF2B5EF4-FFF2-40B4-BE49-F238E27FC236}">
                <a16:creationId xmlns:a16="http://schemas.microsoft.com/office/drawing/2014/main" id="{7DEF98C5-D290-6F56-8EF1-E4CF83AE3E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34286" y="4163252"/>
            <a:ext cx="1425748" cy="1425748"/>
          </a:xfrm>
          <a:prstGeom prst="rect">
            <a:avLst/>
          </a:prstGeom>
        </p:spPr>
      </p:pic>
    </p:spTree>
    <p:extLst>
      <p:ext uri="{BB962C8B-B14F-4D97-AF65-F5344CB8AC3E}">
        <p14:creationId xmlns:p14="http://schemas.microsoft.com/office/powerpoint/2010/main" val="1941588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20000"/>
              <a:lumOff val="80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8A838-A825-E42A-138E-119F9C18CE99}"/>
              </a:ext>
            </a:extLst>
          </p:cNvPr>
          <p:cNvSpPr txBox="1"/>
          <p:nvPr/>
        </p:nvSpPr>
        <p:spPr>
          <a:xfrm>
            <a:off x="12596388" y="252540"/>
            <a:ext cx="5798292" cy="830997"/>
          </a:xfrm>
          <a:prstGeom prst="rect">
            <a:avLst/>
          </a:prstGeom>
          <a:noFill/>
          <a:ln>
            <a:noFill/>
          </a:ln>
        </p:spPr>
        <p:txBody>
          <a:bodyPr wrap="square" rtlCol="0">
            <a:spAutoFit/>
          </a:bodyPr>
          <a:lstStyle/>
          <a:p>
            <a:r>
              <a:rPr lang="en-IN" sz="4800" b="1" dirty="0">
                <a:solidFill>
                  <a:schemeClr val="bg1"/>
                </a:solidFill>
                <a:latin typeface="Sansation" panose="02000000000000000000" pitchFamily="2" charset="0"/>
              </a:rPr>
              <a:t>Problems facing!</a:t>
            </a:r>
          </a:p>
        </p:txBody>
      </p:sp>
      <p:sp>
        <p:nvSpPr>
          <p:cNvPr id="2" name="Rectangle: Rounded Corners 1">
            <a:extLst>
              <a:ext uri="{FF2B5EF4-FFF2-40B4-BE49-F238E27FC236}">
                <a16:creationId xmlns:a16="http://schemas.microsoft.com/office/drawing/2014/main" id="{7CFDDEE3-80C5-8ED7-ADAF-25A5846F5991}"/>
              </a:ext>
            </a:extLst>
          </p:cNvPr>
          <p:cNvSpPr/>
          <p:nvPr/>
        </p:nvSpPr>
        <p:spPr>
          <a:xfrm>
            <a:off x="22004954" y="1290548"/>
            <a:ext cx="3600000" cy="4320000"/>
          </a:xfrm>
          <a:prstGeom prst="roundRect">
            <a:avLst/>
          </a:prstGeom>
          <a:solidFill>
            <a:schemeClr val="accent2">
              <a:lumMod val="20000"/>
              <a:lumOff val="80000"/>
              <a:alpha val="6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3200" b="1" dirty="0">
                <a:solidFill>
                  <a:schemeClr val="accent4">
                    <a:lumMod val="20000"/>
                    <a:lumOff val="80000"/>
                  </a:schemeClr>
                </a:solidFill>
              </a:rPr>
              <a:t>2</a:t>
            </a:r>
            <a:endParaRPr lang="en-IN" sz="3600" b="1" dirty="0">
              <a:solidFill>
                <a:schemeClr val="accent4">
                  <a:lumMod val="20000"/>
                  <a:lumOff val="80000"/>
                </a:schemeClr>
              </a:solidFill>
            </a:endParaRPr>
          </a:p>
          <a:p>
            <a:r>
              <a:rPr lang="en-IN" sz="2400" b="1" dirty="0">
                <a:solidFill>
                  <a:schemeClr val="accent4">
                    <a:lumMod val="20000"/>
                    <a:lumOff val="80000"/>
                  </a:schemeClr>
                </a:solidFill>
              </a:rPr>
              <a:t>Lack of trusted sources.</a:t>
            </a:r>
          </a:p>
          <a:p>
            <a:r>
              <a:rPr lang="en-IN" b="1" dirty="0">
                <a:solidFill>
                  <a:schemeClr val="accent4">
                    <a:lumMod val="20000"/>
                    <a:lumOff val="80000"/>
                  </a:schemeClr>
                </a:solidFill>
              </a:rPr>
              <a:t>“it is very difficult to verify owner credibility and trusted room, as many scamming sites are there who fool users and steal money from them.”</a:t>
            </a:r>
          </a:p>
          <a:p>
            <a:endParaRPr lang="en-IN" dirty="0">
              <a:solidFill>
                <a:schemeClr val="accent4">
                  <a:lumMod val="20000"/>
                  <a:lumOff val="80000"/>
                </a:schemeClr>
              </a:solidFill>
            </a:endParaRPr>
          </a:p>
        </p:txBody>
      </p:sp>
      <p:sp>
        <p:nvSpPr>
          <p:cNvPr id="3" name="Rectangle: Rounded Corners 2">
            <a:extLst>
              <a:ext uri="{FF2B5EF4-FFF2-40B4-BE49-F238E27FC236}">
                <a16:creationId xmlns:a16="http://schemas.microsoft.com/office/drawing/2014/main" id="{BECAC6C8-0F23-D921-BDAB-C8E1C054B07B}"/>
              </a:ext>
            </a:extLst>
          </p:cNvPr>
          <p:cNvSpPr/>
          <p:nvPr/>
        </p:nvSpPr>
        <p:spPr>
          <a:xfrm>
            <a:off x="17414471" y="729000"/>
            <a:ext cx="4320000" cy="5400000"/>
          </a:xfrm>
          <a:prstGeom prst="round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4000" b="1" dirty="0">
                <a:solidFill>
                  <a:schemeClr val="accent6">
                    <a:lumMod val="75000"/>
                  </a:schemeClr>
                </a:solidFill>
              </a:rPr>
              <a:t>3</a:t>
            </a:r>
            <a:endParaRPr lang="en-IN" sz="2400" b="1" dirty="0">
              <a:solidFill>
                <a:schemeClr val="accent6">
                  <a:lumMod val="75000"/>
                </a:schemeClr>
              </a:solidFill>
            </a:endParaRPr>
          </a:p>
          <a:p>
            <a:r>
              <a:rPr lang="en-IN" sz="2800" b="1" dirty="0">
                <a:solidFill>
                  <a:schemeClr val="accent6">
                    <a:lumMod val="75000"/>
                  </a:schemeClr>
                </a:solidFill>
              </a:rPr>
              <a:t>Very hard and time-consuming!</a:t>
            </a:r>
          </a:p>
          <a:p>
            <a:r>
              <a:rPr lang="en-IN" sz="2000" b="1" dirty="0">
                <a:solidFill>
                  <a:schemeClr val="tx2">
                    <a:lumMod val="60000"/>
                    <a:lumOff val="40000"/>
                  </a:schemeClr>
                </a:solidFill>
              </a:rPr>
              <a:t>“People have to find room, people have to check many different places like, Facebook, Google Map, posters, or ask others o find a room. As everything is unorganized.”</a:t>
            </a:r>
          </a:p>
          <a:p>
            <a:endParaRPr lang="en-IN" dirty="0"/>
          </a:p>
          <a:p>
            <a:endParaRPr lang="en-IN" dirty="0"/>
          </a:p>
        </p:txBody>
      </p:sp>
      <p:sp>
        <p:nvSpPr>
          <p:cNvPr id="6" name="TextBox 5">
            <a:extLst>
              <a:ext uri="{FF2B5EF4-FFF2-40B4-BE49-F238E27FC236}">
                <a16:creationId xmlns:a16="http://schemas.microsoft.com/office/drawing/2014/main" id="{A215BC2D-4654-2F30-3EE0-C1E9BD780734}"/>
              </a:ext>
            </a:extLst>
          </p:cNvPr>
          <p:cNvSpPr txBox="1"/>
          <p:nvPr/>
        </p:nvSpPr>
        <p:spPr>
          <a:xfrm>
            <a:off x="435276" y="252540"/>
            <a:ext cx="3161364" cy="830997"/>
          </a:xfrm>
          <a:prstGeom prst="rect">
            <a:avLst/>
          </a:prstGeom>
          <a:noFill/>
          <a:ln>
            <a:noFill/>
          </a:ln>
        </p:spPr>
        <p:txBody>
          <a:bodyPr wrap="square" rtlCol="0">
            <a:spAutoFit/>
          </a:bodyPr>
          <a:lstStyle/>
          <a:p>
            <a:r>
              <a:rPr lang="en-IN" sz="4800" b="1" dirty="0">
                <a:solidFill>
                  <a:schemeClr val="accent1">
                    <a:lumMod val="75000"/>
                  </a:schemeClr>
                </a:solidFill>
                <a:latin typeface="Sansation" panose="02000000000000000000" pitchFamily="2" charset="0"/>
              </a:rPr>
              <a:t>Our Goals</a:t>
            </a:r>
          </a:p>
        </p:txBody>
      </p:sp>
      <p:sp>
        <p:nvSpPr>
          <p:cNvPr id="9" name="Rectangle: Diagonal Corners Snipped 8">
            <a:extLst>
              <a:ext uri="{FF2B5EF4-FFF2-40B4-BE49-F238E27FC236}">
                <a16:creationId xmlns:a16="http://schemas.microsoft.com/office/drawing/2014/main" id="{57B0CC54-9779-42D6-6476-EE39A5AA2FB8}"/>
              </a:ext>
            </a:extLst>
          </p:cNvPr>
          <p:cNvSpPr/>
          <p:nvPr/>
        </p:nvSpPr>
        <p:spPr>
          <a:xfrm>
            <a:off x="10723398" y="-634263"/>
            <a:ext cx="6603903" cy="8099934"/>
          </a:xfrm>
          <a:custGeom>
            <a:avLst/>
            <a:gdLst>
              <a:gd name="connsiteX0" fmla="*/ 0 w 6603903"/>
              <a:gd name="connsiteY0" fmla="*/ 0 h 8099934"/>
              <a:gd name="connsiteX1" fmla="*/ 512361 w 6603903"/>
              <a:gd name="connsiteY1" fmla="*/ 0 h 8099934"/>
              <a:gd name="connsiteX2" fmla="*/ 947592 w 6603903"/>
              <a:gd name="connsiteY2" fmla="*/ 0 h 8099934"/>
              <a:gd name="connsiteX3" fmla="*/ 1575648 w 6603903"/>
              <a:gd name="connsiteY3" fmla="*/ 0 h 8099934"/>
              <a:gd name="connsiteX4" fmla="*/ 2088009 w 6603903"/>
              <a:gd name="connsiteY4" fmla="*/ 0 h 8099934"/>
              <a:gd name="connsiteX5" fmla="*/ 2600370 w 6603903"/>
              <a:gd name="connsiteY5" fmla="*/ 0 h 8099934"/>
              <a:gd name="connsiteX6" fmla="*/ 3228426 w 6603903"/>
              <a:gd name="connsiteY6" fmla="*/ 0 h 8099934"/>
              <a:gd name="connsiteX7" fmla="*/ 3856481 w 6603903"/>
              <a:gd name="connsiteY7" fmla="*/ 0 h 8099934"/>
              <a:gd name="connsiteX8" fmla="*/ 4303918 w 6603903"/>
              <a:gd name="connsiteY8" fmla="*/ 447437 h 8099934"/>
              <a:gd name="connsiteX9" fmla="*/ 4641459 w 6603903"/>
              <a:gd name="connsiteY9" fmla="*/ 784978 h 8099934"/>
              <a:gd name="connsiteX10" fmla="*/ 4978999 w 6603903"/>
              <a:gd name="connsiteY10" fmla="*/ 1122518 h 8099934"/>
              <a:gd name="connsiteX11" fmla="*/ 5371488 w 6603903"/>
              <a:gd name="connsiteY11" fmla="*/ 1515007 h 8099934"/>
              <a:gd name="connsiteX12" fmla="*/ 5791451 w 6603903"/>
              <a:gd name="connsiteY12" fmla="*/ 1934970 h 8099934"/>
              <a:gd name="connsiteX13" fmla="*/ 6101517 w 6603903"/>
              <a:gd name="connsiteY13" fmla="*/ 2245036 h 8099934"/>
              <a:gd name="connsiteX14" fmla="*/ 6603903 w 6603903"/>
              <a:gd name="connsiteY14" fmla="*/ 2747422 h 8099934"/>
              <a:gd name="connsiteX15" fmla="*/ 6603903 w 6603903"/>
              <a:gd name="connsiteY15" fmla="*/ 3342146 h 8099934"/>
              <a:gd name="connsiteX16" fmla="*/ 6603903 w 6603903"/>
              <a:gd name="connsiteY16" fmla="*/ 3936869 h 8099934"/>
              <a:gd name="connsiteX17" fmla="*/ 6603903 w 6603903"/>
              <a:gd name="connsiteY17" fmla="*/ 4638643 h 8099934"/>
              <a:gd name="connsiteX18" fmla="*/ 6603903 w 6603903"/>
              <a:gd name="connsiteY18" fmla="*/ 5233366 h 8099934"/>
              <a:gd name="connsiteX19" fmla="*/ 6603903 w 6603903"/>
              <a:gd name="connsiteY19" fmla="*/ 5667515 h 8099934"/>
              <a:gd name="connsiteX20" fmla="*/ 6603903 w 6603903"/>
              <a:gd name="connsiteY20" fmla="*/ 6155188 h 8099934"/>
              <a:gd name="connsiteX21" fmla="*/ 6603903 w 6603903"/>
              <a:gd name="connsiteY21" fmla="*/ 6856962 h 8099934"/>
              <a:gd name="connsiteX22" fmla="*/ 6603903 w 6603903"/>
              <a:gd name="connsiteY22" fmla="*/ 7451685 h 8099934"/>
              <a:gd name="connsiteX23" fmla="*/ 6603903 w 6603903"/>
              <a:gd name="connsiteY23" fmla="*/ 8099934 h 8099934"/>
              <a:gd name="connsiteX24" fmla="*/ 6603903 w 6603903"/>
              <a:gd name="connsiteY24" fmla="*/ 8099934 h 8099934"/>
              <a:gd name="connsiteX25" fmla="*/ 6052977 w 6603903"/>
              <a:gd name="connsiteY25" fmla="*/ 8099934 h 8099934"/>
              <a:gd name="connsiteX26" fmla="*/ 5617746 w 6603903"/>
              <a:gd name="connsiteY26" fmla="*/ 8099934 h 8099934"/>
              <a:gd name="connsiteX27" fmla="*/ 5182514 w 6603903"/>
              <a:gd name="connsiteY27" fmla="*/ 8099934 h 8099934"/>
              <a:gd name="connsiteX28" fmla="*/ 4593024 w 6603903"/>
              <a:gd name="connsiteY28" fmla="*/ 8099934 h 8099934"/>
              <a:gd name="connsiteX29" fmla="*/ 4119227 w 6603903"/>
              <a:gd name="connsiteY29" fmla="*/ 8099934 h 8099934"/>
              <a:gd name="connsiteX30" fmla="*/ 3491172 w 6603903"/>
              <a:gd name="connsiteY30" fmla="*/ 8099934 h 8099934"/>
              <a:gd name="connsiteX31" fmla="*/ 2747422 w 6603903"/>
              <a:gd name="connsiteY31" fmla="*/ 8099934 h 8099934"/>
              <a:gd name="connsiteX32" fmla="*/ 2437356 w 6603903"/>
              <a:gd name="connsiteY32" fmla="*/ 7789868 h 8099934"/>
              <a:gd name="connsiteX33" fmla="*/ 2017393 w 6603903"/>
              <a:gd name="connsiteY33" fmla="*/ 7369905 h 8099934"/>
              <a:gd name="connsiteX34" fmla="*/ 1652378 w 6603903"/>
              <a:gd name="connsiteY34" fmla="*/ 7004890 h 8099934"/>
              <a:gd name="connsiteX35" fmla="*/ 1259889 w 6603903"/>
              <a:gd name="connsiteY35" fmla="*/ 6612401 h 8099934"/>
              <a:gd name="connsiteX36" fmla="*/ 812452 w 6603903"/>
              <a:gd name="connsiteY36" fmla="*/ 6164964 h 8099934"/>
              <a:gd name="connsiteX37" fmla="*/ 474912 w 6603903"/>
              <a:gd name="connsiteY37" fmla="*/ 5827424 h 8099934"/>
              <a:gd name="connsiteX38" fmla="*/ 0 w 6603903"/>
              <a:gd name="connsiteY38" fmla="*/ 5352512 h 8099934"/>
              <a:gd name="connsiteX39" fmla="*/ 0 w 6603903"/>
              <a:gd name="connsiteY39" fmla="*/ 4864839 h 8099934"/>
              <a:gd name="connsiteX40" fmla="*/ 0 w 6603903"/>
              <a:gd name="connsiteY40" fmla="*/ 4323640 h 8099934"/>
              <a:gd name="connsiteX41" fmla="*/ 0 w 6603903"/>
              <a:gd name="connsiteY41" fmla="*/ 3728917 h 8099934"/>
              <a:gd name="connsiteX42" fmla="*/ 0 w 6603903"/>
              <a:gd name="connsiteY42" fmla="*/ 3241243 h 8099934"/>
              <a:gd name="connsiteX43" fmla="*/ 0 w 6603903"/>
              <a:gd name="connsiteY43" fmla="*/ 2539470 h 8099934"/>
              <a:gd name="connsiteX44" fmla="*/ 0 w 6603903"/>
              <a:gd name="connsiteY44" fmla="*/ 1944746 h 8099934"/>
              <a:gd name="connsiteX45" fmla="*/ 0 w 6603903"/>
              <a:gd name="connsiteY45" fmla="*/ 1242972 h 8099934"/>
              <a:gd name="connsiteX46" fmla="*/ 0 w 6603903"/>
              <a:gd name="connsiteY46" fmla="*/ 594724 h 8099934"/>
              <a:gd name="connsiteX47" fmla="*/ 0 w 6603903"/>
              <a:gd name="connsiteY47" fmla="*/ 0 h 809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03903" h="8099934" extrusionOk="0">
                <a:moveTo>
                  <a:pt x="0" y="0"/>
                </a:moveTo>
                <a:cubicBezTo>
                  <a:pt x="192729" y="-50592"/>
                  <a:pt x="350682" y="34502"/>
                  <a:pt x="512361" y="0"/>
                </a:cubicBezTo>
                <a:cubicBezTo>
                  <a:pt x="674040" y="-34502"/>
                  <a:pt x="793185" y="10253"/>
                  <a:pt x="947592" y="0"/>
                </a:cubicBezTo>
                <a:cubicBezTo>
                  <a:pt x="1101999" y="-10253"/>
                  <a:pt x="1270813" y="66519"/>
                  <a:pt x="1575648" y="0"/>
                </a:cubicBezTo>
                <a:cubicBezTo>
                  <a:pt x="1880483" y="-66519"/>
                  <a:pt x="1869968" y="53199"/>
                  <a:pt x="2088009" y="0"/>
                </a:cubicBezTo>
                <a:cubicBezTo>
                  <a:pt x="2306050" y="-53199"/>
                  <a:pt x="2477120" y="39968"/>
                  <a:pt x="2600370" y="0"/>
                </a:cubicBezTo>
                <a:cubicBezTo>
                  <a:pt x="2723620" y="-39968"/>
                  <a:pt x="3065322" y="10319"/>
                  <a:pt x="3228426" y="0"/>
                </a:cubicBezTo>
                <a:cubicBezTo>
                  <a:pt x="3391530" y="-10319"/>
                  <a:pt x="3671620" y="11779"/>
                  <a:pt x="3856481" y="0"/>
                </a:cubicBezTo>
                <a:cubicBezTo>
                  <a:pt x="4074572" y="211494"/>
                  <a:pt x="4073547" y="236372"/>
                  <a:pt x="4303918" y="447437"/>
                </a:cubicBezTo>
                <a:cubicBezTo>
                  <a:pt x="4534289" y="658502"/>
                  <a:pt x="4462106" y="660343"/>
                  <a:pt x="4641459" y="784978"/>
                </a:cubicBezTo>
                <a:cubicBezTo>
                  <a:pt x="4820812" y="909613"/>
                  <a:pt x="4830483" y="1048157"/>
                  <a:pt x="4978999" y="1122518"/>
                </a:cubicBezTo>
                <a:cubicBezTo>
                  <a:pt x="5127515" y="1196879"/>
                  <a:pt x="5212874" y="1362863"/>
                  <a:pt x="5371488" y="1515007"/>
                </a:cubicBezTo>
                <a:cubicBezTo>
                  <a:pt x="5530102" y="1667151"/>
                  <a:pt x="5587341" y="1741730"/>
                  <a:pt x="5791451" y="1934970"/>
                </a:cubicBezTo>
                <a:cubicBezTo>
                  <a:pt x="5995561" y="2128210"/>
                  <a:pt x="5980136" y="2124350"/>
                  <a:pt x="6101517" y="2245036"/>
                </a:cubicBezTo>
                <a:cubicBezTo>
                  <a:pt x="6222898" y="2365722"/>
                  <a:pt x="6401152" y="2602031"/>
                  <a:pt x="6603903" y="2747422"/>
                </a:cubicBezTo>
                <a:cubicBezTo>
                  <a:pt x="6644135" y="2969756"/>
                  <a:pt x="6577594" y="3096862"/>
                  <a:pt x="6603903" y="3342146"/>
                </a:cubicBezTo>
                <a:cubicBezTo>
                  <a:pt x="6630212" y="3587430"/>
                  <a:pt x="6532761" y="3791974"/>
                  <a:pt x="6603903" y="3936869"/>
                </a:cubicBezTo>
                <a:cubicBezTo>
                  <a:pt x="6675045" y="4081764"/>
                  <a:pt x="6543575" y="4332015"/>
                  <a:pt x="6603903" y="4638643"/>
                </a:cubicBezTo>
                <a:cubicBezTo>
                  <a:pt x="6664231" y="4945271"/>
                  <a:pt x="6585661" y="4958122"/>
                  <a:pt x="6603903" y="5233366"/>
                </a:cubicBezTo>
                <a:cubicBezTo>
                  <a:pt x="6622145" y="5508610"/>
                  <a:pt x="6573323" y="5519079"/>
                  <a:pt x="6603903" y="5667515"/>
                </a:cubicBezTo>
                <a:cubicBezTo>
                  <a:pt x="6634483" y="5815951"/>
                  <a:pt x="6593417" y="5966436"/>
                  <a:pt x="6603903" y="6155188"/>
                </a:cubicBezTo>
                <a:cubicBezTo>
                  <a:pt x="6614389" y="6343940"/>
                  <a:pt x="6582549" y="6606900"/>
                  <a:pt x="6603903" y="6856962"/>
                </a:cubicBezTo>
                <a:cubicBezTo>
                  <a:pt x="6625257" y="7107024"/>
                  <a:pt x="6595145" y="7221568"/>
                  <a:pt x="6603903" y="7451685"/>
                </a:cubicBezTo>
                <a:cubicBezTo>
                  <a:pt x="6612661" y="7681802"/>
                  <a:pt x="6556991" y="7831023"/>
                  <a:pt x="6603903" y="8099934"/>
                </a:cubicBezTo>
                <a:lnTo>
                  <a:pt x="6603903" y="8099934"/>
                </a:lnTo>
                <a:cubicBezTo>
                  <a:pt x="6463394" y="8114452"/>
                  <a:pt x="6326874" y="8073562"/>
                  <a:pt x="6052977" y="8099934"/>
                </a:cubicBezTo>
                <a:cubicBezTo>
                  <a:pt x="5779080" y="8126306"/>
                  <a:pt x="5808449" y="8055818"/>
                  <a:pt x="5617746" y="8099934"/>
                </a:cubicBezTo>
                <a:cubicBezTo>
                  <a:pt x="5427043" y="8144050"/>
                  <a:pt x="5359696" y="8062024"/>
                  <a:pt x="5182514" y="8099934"/>
                </a:cubicBezTo>
                <a:cubicBezTo>
                  <a:pt x="5005332" y="8137844"/>
                  <a:pt x="4878456" y="8049117"/>
                  <a:pt x="4593024" y="8099934"/>
                </a:cubicBezTo>
                <a:cubicBezTo>
                  <a:pt x="4307592" y="8150751"/>
                  <a:pt x="4218887" y="8089148"/>
                  <a:pt x="4119227" y="8099934"/>
                </a:cubicBezTo>
                <a:cubicBezTo>
                  <a:pt x="4019567" y="8110720"/>
                  <a:pt x="3798624" y="8067273"/>
                  <a:pt x="3491172" y="8099934"/>
                </a:cubicBezTo>
                <a:cubicBezTo>
                  <a:pt x="3183720" y="8132595"/>
                  <a:pt x="3009869" y="8023951"/>
                  <a:pt x="2747422" y="8099934"/>
                </a:cubicBezTo>
                <a:cubicBezTo>
                  <a:pt x="2604187" y="8027021"/>
                  <a:pt x="2542394" y="7822452"/>
                  <a:pt x="2437356" y="7789868"/>
                </a:cubicBezTo>
                <a:cubicBezTo>
                  <a:pt x="2332318" y="7757284"/>
                  <a:pt x="2186776" y="7508404"/>
                  <a:pt x="2017393" y="7369905"/>
                </a:cubicBezTo>
                <a:cubicBezTo>
                  <a:pt x="1848010" y="7231406"/>
                  <a:pt x="1853557" y="7152928"/>
                  <a:pt x="1652378" y="7004890"/>
                </a:cubicBezTo>
                <a:cubicBezTo>
                  <a:pt x="1451199" y="6856852"/>
                  <a:pt x="1483702" y="6776584"/>
                  <a:pt x="1259889" y="6612401"/>
                </a:cubicBezTo>
                <a:cubicBezTo>
                  <a:pt x="1036076" y="6448218"/>
                  <a:pt x="1022689" y="6283735"/>
                  <a:pt x="812452" y="6164964"/>
                </a:cubicBezTo>
                <a:cubicBezTo>
                  <a:pt x="602215" y="6046193"/>
                  <a:pt x="657009" y="5928746"/>
                  <a:pt x="474912" y="5827424"/>
                </a:cubicBezTo>
                <a:cubicBezTo>
                  <a:pt x="292815" y="5726102"/>
                  <a:pt x="142686" y="5402004"/>
                  <a:pt x="0" y="5352512"/>
                </a:cubicBezTo>
                <a:cubicBezTo>
                  <a:pt x="-9102" y="5144518"/>
                  <a:pt x="2233" y="5051491"/>
                  <a:pt x="0" y="4864839"/>
                </a:cubicBezTo>
                <a:cubicBezTo>
                  <a:pt x="-2233" y="4678187"/>
                  <a:pt x="59652" y="4468238"/>
                  <a:pt x="0" y="4323640"/>
                </a:cubicBezTo>
                <a:cubicBezTo>
                  <a:pt x="-59652" y="4179042"/>
                  <a:pt x="16624" y="4013317"/>
                  <a:pt x="0" y="3728917"/>
                </a:cubicBezTo>
                <a:cubicBezTo>
                  <a:pt x="-16624" y="3444517"/>
                  <a:pt x="274" y="3408375"/>
                  <a:pt x="0" y="3241243"/>
                </a:cubicBezTo>
                <a:cubicBezTo>
                  <a:pt x="-274" y="3074111"/>
                  <a:pt x="45495" y="2878381"/>
                  <a:pt x="0" y="2539470"/>
                </a:cubicBezTo>
                <a:cubicBezTo>
                  <a:pt x="-45495" y="2200559"/>
                  <a:pt x="46450" y="2157579"/>
                  <a:pt x="0" y="1944746"/>
                </a:cubicBezTo>
                <a:cubicBezTo>
                  <a:pt x="-46450" y="1731913"/>
                  <a:pt x="15125" y="1582033"/>
                  <a:pt x="0" y="1242972"/>
                </a:cubicBezTo>
                <a:cubicBezTo>
                  <a:pt x="-15125" y="903911"/>
                  <a:pt x="69038" y="801860"/>
                  <a:pt x="0" y="594724"/>
                </a:cubicBezTo>
                <a:cubicBezTo>
                  <a:pt x="-69038" y="387588"/>
                  <a:pt x="8049" y="153585"/>
                  <a:pt x="0" y="0"/>
                </a:cubicBezTo>
                <a:close/>
              </a:path>
            </a:pathLst>
          </a:custGeom>
          <a:noFill/>
          <a:ln w="1016000" cap="flat" cmpd="dbl">
            <a:solidFill>
              <a:schemeClr val="accent1">
                <a:lumMod val="40000"/>
                <a:lumOff val="60000"/>
              </a:schemeClr>
            </a:solidFill>
            <a:prstDash val="solid"/>
            <a:miter lim="800000"/>
            <a:extLst>
              <a:ext uri="{C807C97D-BFC1-408E-A445-0C87EB9F89A2}">
                <ask:lineSketchStyleProps xmlns:ask="http://schemas.microsoft.com/office/drawing/2018/sketchyshapes" sd="1219033472">
                  <a:prstGeom prst="snip2DiagRect">
                    <a:avLst>
                      <a:gd name="adj1" fmla="val 0"/>
                      <a:gd name="adj2" fmla="val 4160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lumMod val="50000"/>
                </a:schemeClr>
              </a:solidFill>
            </a:endParaRPr>
          </a:p>
        </p:txBody>
      </p:sp>
      <p:grpSp>
        <p:nvGrpSpPr>
          <p:cNvPr id="13" name="Group 12">
            <a:extLst>
              <a:ext uri="{FF2B5EF4-FFF2-40B4-BE49-F238E27FC236}">
                <a16:creationId xmlns:a16="http://schemas.microsoft.com/office/drawing/2014/main" id="{618113F6-1542-4A4F-97CF-EEE5EF584634}"/>
              </a:ext>
            </a:extLst>
          </p:cNvPr>
          <p:cNvGrpSpPr/>
          <p:nvPr/>
        </p:nvGrpSpPr>
        <p:grpSpPr>
          <a:xfrm>
            <a:off x="867756" y="1290548"/>
            <a:ext cx="7393371" cy="1579686"/>
            <a:chOff x="2173357" y="2056698"/>
            <a:chExt cx="7393371" cy="1579686"/>
          </a:xfrm>
        </p:grpSpPr>
        <p:sp>
          <p:nvSpPr>
            <p:cNvPr id="10" name="TextBox 9">
              <a:extLst>
                <a:ext uri="{FF2B5EF4-FFF2-40B4-BE49-F238E27FC236}">
                  <a16:creationId xmlns:a16="http://schemas.microsoft.com/office/drawing/2014/main" id="{13EAE78B-A8BD-8441-C7A0-18ED9B406384}"/>
                </a:ext>
              </a:extLst>
            </p:cNvPr>
            <p:cNvSpPr txBox="1"/>
            <p:nvPr/>
          </p:nvSpPr>
          <p:spPr>
            <a:xfrm>
              <a:off x="2173357" y="2565020"/>
              <a:ext cx="609333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Easy-to-use, secure platform</a:t>
              </a:r>
              <a:endParaRPr lang="en-IN" sz="3200" dirty="0">
                <a:solidFill>
                  <a:schemeClr val="accent1">
                    <a:lumMod val="40000"/>
                    <a:lumOff val="60000"/>
                  </a:schemeClr>
                </a:solidFill>
                <a:latin typeface="Open Sans" pitchFamily="2"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21D29DFC-2DCA-1F6B-0B1F-3D01C7A82847}"/>
                </a:ext>
              </a:extLst>
            </p:cNvPr>
            <p:cNvSpPr txBox="1"/>
            <p:nvPr/>
          </p:nvSpPr>
          <p:spPr>
            <a:xfrm>
              <a:off x="2173357" y="2056698"/>
              <a:ext cx="7393371" cy="584775"/>
            </a:xfrm>
            <a:prstGeom prst="rect">
              <a:avLst/>
            </a:prstGeom>
            <a:noFill/>
          </p:spPr>
          <p:txBody>
            <a:bodyPr wrap="none" rtlCol="0">
              <a:spAutoFit/>
            </a:bodyPr>
            <a:lstStyle/>
            <a:p>
              <a:pPr marL="457200" indent="-457200">
                <a:buClr>
                  <a:schemeClr val="accent1">
                    <a:lumMod val="75000"/>
                  </a:schemeClr>
                </a:buClr>
                <a:buFont typeface="Wingdings" panose="05000000000000000000" pitchFamily="2" charset="2"/>
                <a:buChar char="q"/>
              </a:pPr>
              <a:r>
                <a:rPr lang="en-US" sz="3200" dirty="0">
                  <a:solidFill>
                    <a:schemeClr val="accent1">
                      <a:lumMod val="75000"/>
                    </a:schemeClr>
                  </a:solidFill>
                  <a:latin typeface="Open Sans" pitchFamily="2" charset="0"/>
                  <a:ea typeface="Open Sans" pitchFamily="2" charset="0"/>
                  <a:cs typeface="Open Sans" pitchFamily="2" charset="0"/>
                </a:rPr>
                <a:t>Connect room seekers with owners</a:t>
              </a:r>
              <a:endParaRPr lang="en-IN" sz="3200" dirty="0">
                <a:solidFill>
                  <a:schemeClr val="accent1">
                    <a:lumMod val="75000"/>
                  </a:schemeClr>
                </a:solidFill>
                <a:latin typeface="Open Sans" pitchFamily="2"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56FA74E9-A5A6-7AB0-B36B-0EF9109C9436}"/>
                </a:ext>
              </a:extLst>
            </p:cNvPr>
            <p:cNvSpPr txBox="1"/>
            <p:nvPr/>
          </p:nvSpPr>
          <p:spPr>
            <a:xfrm>
              <a:off x="2173357" y="3051609"/>
              <a:ext cx="6274475" cy="584775"/>
            </a:xfrm>
            <a:prstGeom prst="rect">
              <a:avLst/>
            </a:prstGeom>
            <a:noFill/>
          </p:spPr>
          <p:txBody>
            <a:bodyPr wrap="none" rtlCol="0">
              <a:spAutoFit/>
            </a:bodyPr>
            <a:lstStyle/>
            <a:p>
              <a:pPr marL="457200" indent="-457200">
                <a:buClr>
                  <a:schemeClr val="accent1">
                    <a:lumMod val="40000"/>
                    <a:lumOff val="60000"/>
                  </a:schemeClr>
                </a:buClr>
                <a:buFont typeface="Wingdings" panose="05000000000000000000" pitchFamily="2" charset="2"/>
                <a:buChar char="q"/>
              </a:pPr>
              <a:r>
                <a:rPr lang="en-US" sz="3200" dirty="0">
                  <a:solidFill>
                    <a:schemeClr val="accent1">
                      <a:lumMod val="40000"/>
                      <a:lumOff val="60000"/>
                    </a:schemeClr>
                  </a:solidFill>
                  <a:latin typeface="Open Sans" pitchFamily="2" charset="0"/>
                  <a:ea typeface="Open Sans" pitchFamily="2" charset="0"/>
                  <a:cs typeface="Open Sans" pitchFamily="2" charset="0"/>
                </a:rPr>
                <a:t>Support local rental economy</a:t>
              </a:r>
            </a:p>
          </p:txBody>
        </p:sp>
      </p:grpSp>
      <p:pic>
        <p:nvPicPr>
          <p:cNvPr id="4" name="Graphic 3">
            <a:extLst>
              <a:ext uri="{FF2B5EF4-FFF2-40B4-BE49-F238E27FC236}">
                <a16:creationId xmlns:a16="http://schemas.microsoft.com/office/drawing/2014/main" id="{7022E2C4-753C-35CB-70EC-2CE1755ABF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40218" y="4298453"/>
            <a:ext cx="1468505" cy="1468505"/>
          </a:xfrm>
          <a:prstGeom prst="rect">
            <a:avLst/>
          </a:prstGeom>
        </p:spPr>
      </p:pic>
      <p:grpSp>
        <p:nvGrpSpPr>
          <p:cNvPr id="22" name="Group 21">
            <a:extLst>
              <a:ext uri="{FF2B5EF4-FFF2-40B4-BE49-F238E27FC236}">
                <a16:creationId xmlns:a16="http://schemas.microsoft.com/office/drawing/2014/main" id="{2AB53070-E792-808A-E64D-4BFED0F3E916}"/>
              </a:ext>
            </a:extLst>
          </p:cNvPr>
          <p:cNvGrpSpPr/>
          <p:nvPr/>
        </p:nvGrpSpPr>
        <p:grpSpPr>
          <a:xfrm>
            <a:off x="435276" y="3896939"/>
            <a:ext cx="7191307" cy="4423021"/>
            <a:chOff x="435276" y="3896939"/>
            <a:chExt cx="7191307" cy="4423021"/>
          </a:xfrm>
        </p:grpSpPr>
        <p:pic>
          <p:nvPicPr>
            <p:cNvPr id="14" name="Graphic 13">
              <a:extLst>
                <a:ext uri="{FF2B5EF4-FFF2-40B4-BE49-F238E27FC236}">
                  <a16:creationId xmlns:a16="http://schemas.microsoft.com/office/drawing/2014/main" id="{1C36EBB4-2C16-7C63-723F-493C293A0E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276" y="4982678"/>
              <a:ext cx="3337282" cy="3337282"/>
            </a:xfrm>
            <a:prstGeom prst="rect">
              <a:avLst/>
            </a:prstGeom>
          </p:spPr>
        </p:pic>
        <p:pic>
          <p:nvPicPr>
            <p:cNvPr id="16" name="Graphic 15">
              <a:extLst>
                <a:ext uri="{FF2B5EF4-FFF2-40B4-BE49-F238E27FC236}">
                  <a16:creationId xmlns:a16="http://schemas.microsoft.com/office/drawing/2014/main" id="{4FBD810F-E6DC-4BD7-BC83-354CA8F7D5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2583" y="5334000"/>
              <a:ext cx="1524000" cy="1524000"/>
            </a:xfrm>
            <a:prstGeom prst="rect">
              <a:avLst/>
            </a:prstGeom>
          </p:spPr>
        </p:pic>
        <p:sp>
          <p:nvSpPr>
            <p:cNvPr id="21" name="Right Bracket 20">
              <a:extLst>
                <a:ext uri="{FF2B5EF4-FFF2-40B4-BE49-F238E27FC236}">
                  <a16:creationId xmlns:a16="http://schemas.microsoft.com/office/drawing/2014/main" id="{6166B97F-1117-47DB-FD52-582AC1650AE8}"/>
                </a:ext>
              </a:extLst>
            </p:cNvPr>
            <p:cNvSpPr/>
            <p:nvPr/>
          </p:nvSpPr>
          <p:spPr>
            <a:xfrm rot="16200000">
              <a:off x="4248504" y="2640681"/>
              <a:ext cx="728627" cy="4531693"/>
            </a:xfrm>
            <a:prstGeom prst="rightBracket">
              <a:avLst/>
            </a:prstGeom>
            <a:ln w="1016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8" name="Graphic 17">
              <a:extLst>
                <a:ext uri="{FF2B5EF4-FFF2-40B4-BE49-F238E27FC236}">
                  <a16:creationId xmlns:a16="http://schemas.microsoft.com/office/drawing/2014/main" id="{D1EFE7C1-4522-0261-E463-E39FF9545C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4993" y="3896939"/>
              <a:ext cx="1290548" cy="1290548"/>
            </a:xfrm>
            <a:prstGeom prst="rect">
              <a:avLst/>
            </a:prstGeom>
          </p:spPr>
        </p:pic>
      </p:grpSp>
      <p:pic>
        <p:nvPicPr>
          <p:cNvPr id="23" name="Graphic 22">
            <a:extLst>
              <a:ext uri="{FF2B5EF4-FFF2-40B4-BE49-F238E27FC236}">
                <a16:creationId xmlns:a16="http://schemas.microsoft.com/office/drawing/2014/main" id="{6F2E6765-38E2-8493-A80A-26E7CA736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19404" y="14028669"/>
            <a:ext cx="4429511" cy="4429511"/>
          </a:xfrm>
          <a:prstGeom prst="rect">
            <a:avLst/>
          </a:prstGeom>
        </p:spPr>
      </p:pic>
      <p:pic>
        <p:nvPicPr>
          <p:cNvPr id="24" name="Graphic 23">
            <a:extLst>
              <a:ext uri="{FF2B5EF4-FFF2-40B4-BE49-F238E27FC236}">
                <a16:creationId xmlns:a16="http://schemas.microsoft.com/office/drawing/2014/main" id="{23CB2F69-A507-8457-081C-D17AA81A3C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792395" y="1296168"/>
            <a:ext cx="4239071" cy="4239071"/>
          </a:xfrm>
          <a:prstGeom prst="rect">
            <a:avLst/>
          </a:prstGeom>
        </p:spPr>
      </p:pic>
    </p:spTree>
    <p:extLst>
      <p:ext uri="{BB962C8B-B14F-4D97-AF65-F5344CB8AC3E}">
        <p14:creationId xmlns:p14="http://schemas.microsoft.com/office/powerpoint/2010/main" val="505304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1198</TotalTime>
  <Words>1936</Words>
  <Application>Microsoft Office PowerPoint</Application>
  <PresentationFormat>Widescreen</PresentationFormat>
  <Paragraphs>324</Paragraphs>
  <Slides>34</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Open Sans</vt:lpstr>
      <vt:lpstr>Open Sans regular</vt:lpstr>
      <vt:lpstr>Sansation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Susanta Mandi</dc:creator>
  <cp:lastModifiedBy>Susanta Mandi</cp:lastModifiedBy>
  <cp:revision>174</cp:revision>
  <dcterms:created xsi:type="dcterms:W3CDTF">2025-06-08T06:08:20Z</dcterms:created>
  <dcterms:modified xsi:type="dcterms:W3CDTF">2025-06-12T05:17:36Z</dcterms:modified>
</cp:coreProperties>
</file>